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14"/>
    <p:restoredTop sz="94558"/>
  </p:normalViewPr>
  <p:slideViewPr>
    <p:cSldViewPr snapToGrid="0" snapToObjects="1">
      <p:cViewPr varScale="1">
        <p:scale>
          <a:sx n="113" d="100"/>
          <a:sy n="113" d="100"/>
        </p:scale>
        <p:origin x="192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0FE80-18AC-7240-B96B-B14BFFC243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1AE197-9D10-F849-A6FB-D551FE78A0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1FD24-07F7-FE4B-A004-4B39D4D9A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975B-6B8F-6A4C-935B-C82816BFAB17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A4921-0BDA-7744-9504-A8416905B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59706-837C-F343-8827-71978CB41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1B7B-EBDC-784B-9949-BD78FBFE9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8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77E23-DB9A-A14E-8DC0-586475E25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B26CCE-A9DD-A24E-939D-9843C57AE9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18283-CD97-C345-9106-C34BEE06D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975B-6B8F-6A4C-935B-C82816BFAB17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9393D-6616-7E46-9376-1492418C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6C4E7-D8FE-BA40-851E-B6EA4080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1B7B-EBDC-784B-9949-BD78FBFE9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4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8AA0A3-9433-5F4D-9D4E-C74EA3FAF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D654C3-3D24-6448-8B11-05EC16A892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C37D9-20E2-5743-AAE2-EB567C2E0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975B-6B8F-6A4C-935B-C82816BFAB17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6E43FE-1468-7947-B060-3E8DB24E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85DEF-3B04-8A45-A4B3-83F5387F0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1B7B-EBDC-784B-9949-BD78FBFE9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36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F56A-0108-994E-AA5E-7587817C9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2AD23-CB62-3948-B30A-7CF969810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905BB-2B41-4446-91B5-6EAC3C9E2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975B-6B8F-6A4C-935B-C82816BFAB17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67F10-BD5B-094B-A055-110FCFB7B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E0F3B-AFCB-024B-9434-9122C8D9E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1B7B-EBDC-784B-9949-BD78FBFE9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0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352AF-7730-C74D-9575-50DF5AA5B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1171E9-C5A5-D24A-B564-DA038BE4B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0269B-94AB-E24B-8246-B1CC80180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975B-6B8F-6A4C-935B-C82816BFAB17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2E294-BFA0-7B40-A229-53245D331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793E7-CE1E-7F42-8D2E-887D65D66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1B7B-EBDC-784B-9949-BD78FBFE9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37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0A4FC-9E03-7847-BF97-95F7D177C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43D8A-47C8-C447-8B0C-1F23C1C165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256D09-091F-FD41-8D80-9510FA91C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6EE040-001E-954B-9E9D-AD3F0D97C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975B-6B8F-6A4C-935B-C82816BFAB17}" type="datetimeFigureOut">
              <a:rPr lang="en-US" smtClean="0"/>
              <a:t>5/11/23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091CA3-0990-084F-ACEA-5137A4026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A25DB0-CF3E-7A40-BEC0-CE4AC2F67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1B7B-EBDC-784B-9949-BD78FBFE9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0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BF110-7E45-5B43-A892-0787EEA9E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5904B-C4D6-2F48-AADA-4CECDE6DF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B07D91-4F33-7847-9144-03E406E4B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EEED6B-0693-7443-B636-2F4A380B4D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FCF07D-7F2E-B545-89B8-96F3F2456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2D8516-E374-4F4A-BB73-6871B61E6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975B-6B8F-6A4C-935B-C82816BFAB17}" type="datetimeFigureOut">
              <a:rPr lang="en-US" smtClean="0"/>
              <a:t>5/11/23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F5B728-6199-4E4D-9876-FC4B3B286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BDA7C8-9115-634C-8F55-75639D570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1B7B-EBDC-784B-9949-BD78FBFE9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C5458-5E35-FA4E-A3C1-A763838C1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E88EEF-660D-D346-A043-4061ADF0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975B-6B8F-6A4C-935B-C82816BFAB17}" type="datetimeFigureOut">
              <a:rPr lang="en-US" smtClean="0"/>
              <a:t>5/11/23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4A5DF0-3FFE-334F-90CB-A1461B7F4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CF2B98-F1A6-9D4F-9DC1-7AAA200ED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1B7B-EBDC-784B-9949-BD78FBFE9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7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8A86EF-8D71-2544-BB5F-146F29237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975B-6B8F-6A4C-935B-C82816BFAB17}" type="datetimeFigureOut">
              <a:rPr lang="en-US" smtClean="0"/>
              <a:t>5/11/23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4CF31F-7E1B-F34D-A7EA-24D9CA199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3BCE90-17B0-C244-80E6-3AA30E7C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1B7B-EBDC-784B-9949-BD78FBFE9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02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B0537-B547-AF4A-843B-934157B87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D1899-298B-D14F-B914-16C42574E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C9A45F-03A2-CD4D-81C0-7C44DC927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DF6997-1342-AB46-ADAE-E9B45F930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975B-6B8F-6A4C-935B-C82816BFAB17}" type="datetimeFigureOut">
              <a:rPr lang="en-US" smtClean="0"/>
              <a:t>5/11/23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A70B5-315F-754F-A496-D9B00EEE6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6FB8A-0087-4745-BDC8-1F914F493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1B7B-EBDC-784B-9949-BD78FBFE9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76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C9EF9-73F8-0F4A-A3EE-5C5F2A367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127F1A-A225-6343-9378-6C181EFDA0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AE15C6-CFC9-EC43-8A14-FEA1443E61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EF6AC-1795-E64E-9117-6082CE75E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975B-6B8F-6A4C-935B-C82816BFAB17}" type="datetimeFigureOut">
              <a:rPr lang="en-US" smtClean="0"/>
              <a:t>5/11/23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B02A02-C8FE-0E42-AEBD-22C872D76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CF9EF2-3BEE-4345-9120-B8E5CFD47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1B7B-EBDC-784B-9949-BD78FBFE9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5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4B4FC0-6A9D-4046-B761-5220DCFAF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62197F-4A6B-504B-9B08-9745D93E1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5C87D-DF77-A645-A8CF-76FE4C00F5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D975B-6B8F-6A4C-935B-C82816BFAB17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4E934-2C9C-A54E-9492-0D3DA7E287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F32A2-B99F-FD43-8B51-5E94C02DC1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51B7B-EBDC-784B-9949-BD78FBFE9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44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eeksidechurch.ca/thebigserve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building, tower block, sky&#10;&#10;Description automatically generated">
            <a:extLst>
              <a:ext uri="{FF2B5EF4-FFF2-40B4-BE49-F238E27FC236}">
                <a16:creationId xmlns:a16="http://schemas.microsoft.com/office/drawing/2014/main" id="{E1547F05-15C2-9D5B-B907-5D8DE1BCC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803162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A6EF0EC-E786-E84E-A49F-EC9009C37A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6013149"/>
            <a:ext cx="9144000" cy="16557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20230514</a:t>
            </a:r>
          </a:p>
        </p:txBody>
      </p:sp>
      <p:pic>
        <p:nvPicPr>
          <p:cNvPr id="9" name="Picture 8" descr="A white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4AFF9690-8CF7-D769-53E0-282F21B29A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7895" y="767643"/>
            <a:ext cx="6296209" cy="447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697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1A2F6-18CA-4C44-961F-3D9275414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25" y="116377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dirty="0"/>
              <a:t>- God has given you a unique gift (or gifts) to serve others.    </a:t>
            </a:r>
          </a:p>
          <a:p>
            <a:pPr marL="0" indent="0" algn="ctr">
              <a:buNone/>
            </a:pPr>
            <a:r>
              <a:rPr lang="en-CA" dirty="0"/>
              <a:t> </a:t>
            </a:r>
            <a:r>
              <a:rPr lang="en-CA" b="1" dirty="0"/>
              <a:t>What are some examples of gifts that God might give us?   </a:t>
            </a:r>
            <a:r>
              <a:rPr lang="en-CA" dirty="0"/>
              <a:t> </a:t>
            </a:r>
          </a:p>
          <a:p>
            <a:pPr marL="0" indent="0" algn="ctr">
              <a:buNone/>
            </a:pPr>
            <a:r>
              <a:rPr lang="en-CA" dirty="0"/>
              <a:t> (see Romans 12:6-8, 1 Corinthians 12:4-11, 28)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dirty="0"/>
              <a:t>- What gift or gifts do you believe God has given you to serve?   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lvl="0" algn="ctr">
              <a:buFontTx/>
              <a:buChar char="-"/>
            </a:pPr>
            <a:r>
              <a:rPr lang="en-CA" dirty="0"/>
              <a:t>What gifts do you see in your fellow </a:t>
            </a:r>
            <a:r>
              <a:rPr lang="en-CA" dirty="0" err="1"/>
              <a:t>LifeGroup</a:t>
            </a:r>
            <a:r>
              <a:rPr lang="en-CA" dirty="0"/>
              <a:t> members?    </a:t>
            </a:r>
          </a:p>
          <a:p>
            <a:pPr marL="0" lvl="0" indent="0" algn="ctr">
              <a:buNone/>
            </a:pPr>
            <a:r>
              <a:rPr lang="en-CA" dirty="0"/>
              <a:t>Share what you see in each other. 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646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30CB7-82F8-C141-A085-80EAB485E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617" y="1242150"/>
            <a:ext cx="10515600" cy="4351338"/>
          </a:xfrm>
        </p:spPr>
        <p:txBody>
          <a:bodyPr>
            <a:normAutofit lnSpcReduction="10000"/>
          </a:bodyPr>
          <a:lstStyle/>
          <a:p>
            <a:pPr lvl="0" algn="ctr">
              <a:buFontTx/>
              <a:buChar char="-"/>
            </a:pPr>
            <a:r>
              <a:rPr lang="en-CA" dirty="0"/>
              <a:t>We are to serve others, </a:t>
            </a:r>
          </a:p>
          <a:p>
            <a:pPr marL="0" lvl="0" indent="0" algn="ctr">
              <a:buNone/>
            </a:pPr>
            <a:r>
              <a:rPr lang="en-CA" i="1" dirty="0"/>
              <a:t>“as faithful stewards of God’s grace in its various forms.”</a:t>
            </a:r>
            <a:r>
              <a:rPr lang="en-CA" dirty="0"/>
              <a:t>   </a:t>
            </a:r>
          </a:p>
          <a:p>
            <a:pPr marL="0" lvl="0" indent="0" algn="ctr">
              <a:buNone/>
            </a:pPr>
            <a:r>
              <a:rPr lang="en-CA" b="1" dirty="0"/>
              <a:t>What does this mean?</a:t>
            </a:r>
            <a:endParaRPr lang="en-CA" dirty="0"/>
          </a:p>
          <a:p>
            <a:pPr marL="0" indent="0">
              <a:buNone/>
            </a:pPr>
            <a:endParaRPr lang="en-CA" i="1" dirty="0"/>
          </a:p>
          <a:p>
            <a:pPr algn="ctr">
              <a:buFontTx/>
              <a:buChar char="-"/>
            </a:pPr>
            <a:r>
              <a:rPr lang="en-CA" i="1" dirty="0"/>
              <a:t>“If anyone serves, they should do it with the strength God provides …”</a:t>
            </a:r>
            <a:r>
              <a:rPr lang="en-CA" dirty="0"/>
              <a:t>  </a:t>
            </a:r>
          </a:p>
          <a:p>
            <a:pPr algn="ctr">
              <a:buFontTx/>
              <a:buChar char="-"/>
            </a:pPr>
            <a:r>
              <a:rPr lang="en-CA" b="1" dirty="0"/>
              <a:t>Why is this important?</a:t>
            </a:r>
            <a:endParaRPr lang="en-CA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i="1" dirty="0"/>
              <a:t>“ … so that in all things God may be praised through Jesus Christ.”   </a:t>
            </a:r>
          </a:p>
          <a:p>
            <a:pPr marL="0" indent="0" algn="ctr">
              <a:buNone/>
            </a:pPr>
            <a:r>
              <a:rPr lang="en-CA" b="1" dirty="0"/>
              <a:t>How does this help us understand the end goal of serving?</a:t>
            </a:r>
            <a:endParaRPr lang="en-CA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672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C976A-60A2-D147-8493-67ADA9E6E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i="1" dirty="0"/>
              <a:t>“For what we preach is not ourselves, but Jesus Christ as Lord, </a:t>
            </a:r>
          </a:p>
          <a:p>
            <a:pPr marL="0" indent="0" algn="ctr">
              <a:buNone/>
            </a:pPr>
            <a:r>
              <a:rPr lang="en-CA" i="1" dirty="0"/>
              <a:t>with ourselves as your servants for Jesus’ sake”.  </a:t>
            </a:r>
          </a:p>
          <a:p>
            <a:pPr marL="0" indent="0" algn="ctr">
              <a:buNone/>
            </a:pPr>
            <a:r>
              <a:rPr lang="en-CA" dirty="0"/>
              <a:t>2 Corinthians 4:5 NIV</a:t>
            </a:r>
          </a:p>
          <a:p>
            <a:pPr marL="0" indent="0" algn="ctr">
              <a:buNone/>
            </a:pPr>
            <a:endParaRPr lang="en-US" dirty="0"/>
          </a:p>
          <a:p>
            <a:pPr algn="ctr">
              <a:buFontTx/>
              <a:buChar char="-"/>
            </a:pPr>
            <a:r>
              <a:rPr lang="en-CA" dirty="0"/>
              <a:t>How does seeing yourself as a servant </a:t>
            </a:r>
          </a:p>
          <a:p>
            <a:pPr marL="0" indent="0" algn="ctr">
              <a:buNone/>
            </a:pPr>
            <a:r>
              <a:rPr lang="en-CA" dirty="0"/>
              <a:t>help shape your values and mission in life?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dirty="0"/>
              <a:t>- What next step do you sense God calling you to take to serve others?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831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F7892-60DE-0142-BC76-5675A0F8F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b="1" u="sng" dirty="0"/>
              <a:t>THE BIG SERVE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One of the exciting ways your </a:t>
            </a:r>
            <a:r>
              <a:rPr lang="en-CA" dirty="0" err="1"/>
              <a:t>LifeGroup</a:t>
            </a:r>
            <a:r>
              <a:rPr lang="en-CA" dirty="0"/>
              <a:t> </a:t>
            </a:r>
          </a:p>
          <a:p>
            <a:pPr marL="0" indent="0" algn="ctr">
              <a:buNone/>
            </a:pPr>
            <a:r>
              <a:rPr lang="en-CA" dirty="0"/>
              <a:t>can be part of what God is doing in our world is THE BIG SERVE!    </a:t>
            </a:r>
          </a:p>
          <a:p>
            <a:pPr marL="0" indent="0" algn="ctr">
              <a:buNone/>
            </a:pPr>
            <a:r>
              <a:rPr lang="en-CA" u="sng" dirty="0">
                <a:hlinkClick r:id="rId2"/>
              </a:rPr>
              <a:t>https://www.creeksidechurch.ca/thebigserve/</a:t>
            </a:r>
            <a:r>
              <a:rPr lang="en-CA" dirty="0"/>
              <a:t>    </a:t>
            </a:r>
          </a:p>
          <a:p>
            <a:pPr marL="0" indent="0" algn="ctr">
              <a:buNone/>
            </a:pPr>
            <a:r>
              <a:rPr lang="en-CA" dirty="0"/>
              <a:t>Check out the projects your group can be involved in!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59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C37B1-121B-D14B-BA13-3171931D3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492" y="444138"/>
            <a:ext cx="10515600" cy="581732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CA" b="1" u="sng" dirty="0"/>
              <a:t>PRAY: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 Heavenly Father, thank you for your Son, </a:t>
            </a:r>
          </a:p>
          <a:p>
            <a:pPr marL="0" indent="0" algn="ctr">
              <a:buNone/>
            </a:pPr>
            <a:r>
              <a:rPr lang="en-CA" dirty="0"/>
              <a:t>the Lord Jesus, the One who came to serve.    </a:t>
            </a:r>
          </a:p>
          <a:p>
            <a:pPr marL="0" indent="0" algn="ctr">
              <a:buNone/>
            </a:pPr>
            <a:r>
              <a:rPr lang="en-CA" dirty="0"/>
              <a:t>Thank you that Jesus showed me the ultimate example of serving </a:t>
            </a:r>
          </a:p>
          <a:p>
            <a:pPr marL="0" indent="0" algn="ctr">
              <a:buNone/>
            </a:pPr>
            <a:r>
              <a:rPr lang="en-CA" dirty="0"/>
              <a:t>by giving his life for me on the cross.    </a:t>
            </a:r>
          </a:p>
          <a:p>
            <a:pPr marL="0" indent="0" algn="ctr">
              <a:buNone/>
            </a:pPr>
            <a:r>
              <a:rPr lang="en-CA" dirty="0"/>
              <a:t>Please help me to have the same attitude Jesus had, to serve others as he served.    </a:t>
            </a:r>
          </a:p>
          <a:p>
            <a:pPr marL="0" indent="0" algn="ctr">
              <a:buNone/>
            </a:pPr>
            <a:r>
              <a:rPr lang="en-CA" dirty="0"/>
              <a:t>Thank you for giving me gifts and abilities to serve.    </a:t>
            </a:r>
          </a:p>
          <a:p>
            <a:pPr marL="0" indent="0" algn="ctr">
              <a:buNone/>
            </a:pPr>
            <a:r>
              <a:rPr lang="en-CA" dirty="0"/>
              <a:t>Help me to discover them and use them well.    </a:t>
            </a:r>
          </a:p>
          <a:p>
            <a:pPr marL="0" indent="0" algn="ctr">
              <a:buNone/>
            </a:pPr>
            <a:r>
              <a:rPr lang="en-CA" dirty="0"/>
              <a:t>God, please give me your eyes to see the needs around me.   </a:t>
            </a:r>
          </a:p>
          <a:p>
            <a:pPr marL="0" indent="0" algn="ctr">
              <a:buNone/>
            </a:pPr>
            <a:r>
              <a:rPr lang="en-CA" dirty="0"/>
              <a:t>Help me to be aware of ways I can serve the people in my life </a:t>
            </a:r>
          </a:p>
          <a:p>
            <a:pPr marL="0" indent="0" algn="ctr">
              <a:buNone/>
            </a:pPr>
            <a:r>
              <a:rPr lang="en-CA" dirty="0"/>
              <a:t>and give me the strength and courage to serve well.    </a:t>
            </a:r>
          </a:p>
          <a:p>
            <a:pPr marL="0" indent="0" algn="ctr">
              <a:buNone/>
            </a:pPr>
            <a:r>
              <a:rPr lang="en-CA" dirty="0"/>
              <a:t> Thank you for THE BIG SERVE.     </a:t>
            </a:r>
          </a:p>
          <a:p>
            <a:pPr marL="0" indent="0" algn="ctr">
              <a:buNone/>
            </a:pPr>
            <a:r>
              <a:rPr lang="en-CA" dirty="0"/>
              <a:t>Please use this time to be blessing to many people in our community </a:t>
            </a:r>
          </a:p>
          <a:p>
            <a:pPr marL="0" indent="0" algn="ctr">
              <a:buNone/>
            </a:pPr>
            <a:r>
              <a:rPr lang="en-CA" dirty="0"/>
              <a:t>and to draw people to you.    </a:t>
            </a:r>
          </a:p>
          <a:p>
            <a:pPr marL="0" indent="0" algn="ctr">
              <a:buNone/>
            </a:pPr>
            <a:r>
              <a:rPr lang="en-CA" dirty="0"/>
              <a:t>All of this is for your glory, in the Name of your Son, Jesus, AMEN.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493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EF6E9-2B80-B34E-A281-63905D654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25" y="975361"/>
            <a:ext cx="10515600" cy="476617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CA" dirty="0"/>
              <a:t>Welcome to our study, THE BIG SERVE!   </a:t>
            </a:r>
          </a:p>
          <a:p>
            <a:pPr marL="0" indent="0" algn="ctr">
              <a:buNone/>
            </a:pPr>
            <a:r>
              <a:rPr lang="en-CA" dirty="0"/>
              <a:t>The highest standing a person can achieve in life is that of a servant.  </a:t>
            </a:r>
          </a:p>
          <a:p>
            <a:pPr marL="0" indent="0" algn="ctr">
              <a:buNone/>
            </a:pPr>
            <a:r>
              <a:rPr lang="en-CA" dirty="0"/>
              <a:t>Our Master Jesus didn't come to be served but to serve others, </a:t>
            </a:r>
          </a:p>
          <a:p>
            <a:pPr marL="0" indent="0" algn="ctr">
              <a:buNone/>
            </a:pPr>
            <a:r>
              <a:rPr lang="en-CA" dirty="0"/>
              <a:t>even to the point of sacrificing his own life for us.  </a:t>
            </a:r>
          </a:p>
          <a:p>
            <a:pPr marL="0" indent="0" algn="ctr">
              <a:buNone/>
            </a:pPr>
            <a:r>
              <a:rPr lang="en-CA" dirty="0"/>
              <a:t>Serving others mimics Jesus, honours God, makes us healthy, </a:t>
            </a:r>
          </a:p>
          <a:p>
            <a:pPr marL="0" indent="0" algn="ctr">
              <a:buNone/>
            </a:pPr>
            <a:r>
              <a:rPr lang="en-CA" dirty="0"/>
              <a:t>meets needs and blesses the ones being served in ways nothing else can.  </a:t>
            </a:r>
          </a:p>
          <a:p>
            <a:pPr marL="0" indent="0" algn="ctr">
              <a:buNone/>
            </a:pPr>
            <a:r>
              <a:rPr lang="en-CA" dirty="0"/>
              <a:t>When we serve together, such as in THE BIG SERVE, we also discover </a:t>
            </a:r>
          </a:p>
          <a:p>
            <a:pPr marL="0" indent="0" algn="ctr">
              <a:buNone/>
            </a:pPr>
            <a:r>
              <a:rPr lang="en-CA" dirty="0"/>
              <a:t>the joy of synergy along with knowing and encouraging others.    </a:t>
            </a:r>
          </a:p>
          <a:p>
            <a:pPr marL="0" indent="0" algn="ctr">
              <a:buNone/>
            </a:pPr>
            <a:r>
              <a:rPr lang="en-CA" dirty="0"/>
              <a:t>The goal of today’s study is that you would grow your heart to serve others </a:t>
            </a:r>
          </a:p>
          <a:p>
            <a:pPr marL="0" indent="0" algn="ctr">
              <a:buNone/>
            </a:pPr>
            <a:r>
              <a:rPr lang="en-CA" dirty="0"/>
              <a:t>and that your </a:t>
            </a:r>
            <a:r>
              <a:rPr lang="en-CA" dirty="0" err="1"/>
              <a:t>LifeGroup</a:t>
            </a:r>
            <a:r>
              <a:rPr lang="en-CA" dirty="0"/>
              <a:t> would participate in THE BIG SERVE!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500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F7E15-C7A1-7D4F-A247-B2B30601D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782" y="109410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u="sng" dirty="0"/>
              <a:t>That Was Exceptional Service!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Two summers ago our family vacationed for a few days in Montreal.   </a:t>
            </a:r>
          </a:p>
          <a:p>
            <a:pPr marL="0" indent="0" algn="ctr">
              <a:buNone/>
            </a:pPr>
            <a:r>
              <a:rPr lang="en-CA" dirty="0"/>
              <a:t>While we were there we went out for dinner </a:t>
            </a:r>
          </a:p>
          <a:p>
            <a:pPr marL="0" indent="0" algn="ctr">
              <a:buNone/>
            </a:pPr>
            <a:r>
              <a:rPr lang="en-CA" dirty="0"/>
              <a:t>to a restaurant recommended by a friend.     </a:t>
            </a:r>
          </a:p>
          <a:p>
            <a:pPr marL="0" indent="0" algn="ctr">
              <a:buNone/>
            </a:pPr>
            <a:r>
              <a:rPr lang="en-CA" dirty="0"/>
              <a:t>The service we had at the restaurant was exceptional and we count </a:t>
            </a:r>
          </a:p>
          <a:p>
            <a:pPr marL="0" indent="0" algn="ctr">
              <a:buNone/>
            </a:pPr>
            <a:r>
              <a:rPr lang="en-CA" dirty="0"/>
              <a:t>that experience as one of the most memorable parts of our time there.     </a:t>
            </a:r>
          </a:p>
          <a:p>
            <a:pPr marL="0" indent="0" algn="ctr">
              <a:buNone/>
            </a:pPr>
            <a:r>
              <a:rPr lang="en-CA" dirty="0"/>
              <a:t>How about you?    </a:t>
            </a:r>
          </a:p>
          <a:p>
            <a:pPr marL="0" indent="0" algn="ctr">
              <a:buNone/>
            </a:pPr>
            <a:r>
              <a:rPr lang="en-CA" dirty="0"/>
              <a:t>What experience have you had of exceptional or caring service?    </a:t>
            </a:r>
          </a:p>
          <a:p>
            <a:pPr marL="0" indent="0" algn="ctr">
              <a:buNone/>
            </a:pPr>
            <a:r>
              <a:rPr lang="en-CA" b="1" dirty="0"/>
              <a:t>Share your story with the group!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97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EB568-6A7D-904B-9331-16856E80E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618" y="2156549"/>
            <a:ext cx="10515600" cy="263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/>
              <a:t>The Bible has a great deal to say about servanthood </a:t>
            </a:r>
          </a:p>
          <a:p>
            <a:pPr marL="0" indent="0" algn="ctr">
              <a:buNone/>
            </a:pPr>
            <a:r>
              <a:rPr lang="en-CA" dirty="0"/>
              <a:t>because a central theme of the Bible is the Servant, Jesus Christ.      </a:t>
            </a:r>
          </a:p>
          <a:p>
            <a:pPr marL="0" indent="0" algn="ctr">
              <a:buNone/>
            </a:pPr>
            <a:r>
              <a:rPr lang="en-CA" dirty="0"/>
              <a:t>Let’s explore how Jesus’ model of serving </a:t>
            </a:r>
          </a:p>
          <a:p>
            <a:pPr marL="0" indent="0" algn="ctr">
              <a:buNone/>
            </a:pPr>
            <a:r>
              <a:rPr lang="en-CA" dirty="0"/>
              <a:t>can inspire us to be servants like Him. 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676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B746B-9EA4-A949-969B-9E6D5AC55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6577" y="135536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b="1" baseline="30000" dirty="0"/>
              <a:t>42 </a:t>
            </a:r>
            <a:r>
              <a:rPr lang="en-CA" i="1" dirty="0"/>
              <a:t>Jesus called them together and said, </a:t>
            </a:r>
          </a:p>
          <a:p>
            <a:pPr marL="0" indent="0" algn="ctr">
              <a:buNone/>
            </a:pPr>
            <a:r>
              <a:rPr lang="en-CA" i="1" dirty="0"/>
              <a:t>“You know that those who are regarded as rulers of the Gentiles lord it </a:t>
            </a:r>
          </a:p>
          <a:p>
            <a:pPr marL="0" indent="0" algn="ctr">
              <a:buNone/>
            </a:pPr>
            <a:r>
              <a:rPr lang="en-CA" i="1" dirty="0"/>
              <a:t>over them, and their high officials exercise authority over them. </a:t>
            </a:r>
          </a:p>
          <a:p>
            <a:pPr marL="0" indent="0" algn="ctr">
              <a:buNone/>
            </a:pPr>
            <a:r>
              <a:rPr lang="en-CA" b="1" i="1" baseline="30000" dirty="0"/>
              <a:t>43 </a:t>
            </a:r>
            <a:r>
              <a:rPr lang="en-CA" i="1" dirty="0"/>
              <a:t>Not so with you. Instead, </a:t>
            </a:r>
          </a:p>
          <a:p>
            <a:pPr marL="0" indent="0" algn="ctr">
              <a:buNone/>
            </a:pPr>
            <a:r>
              <a:rPr lang="en-CA" i="1" dirty="0"/>
              <a:t>whoever wants to become great among you must be your servant, </a:t>
            </a:r>
          </a:p>
          <a:p>
            <a:pPr marL="0" indent="0" algn="ctr">
              <a:buNone/>
            </a:pPr>
            <a:r>
              <a:rPr lang="en-CA" b="1" i="1" baseline="30000" dirty="0"/>
              <a:t>44 </a:t>
            </a:r>
            <a:r>
              <a:rPr lang="en-CA" i="1" dirty="0"/>
              <a:t>and whoever wants to be first must be slave of all. </a:t>
            </a:r>
          </a:p>
          <a:p>
            <a:pPr marL="0" indent="0" algn="ctr">
              <a:buNone/>
            </a:pPr>
            <a:r>
              <a:rPr lang="en-CA" b="1" i="1" baseline="30000" dirty="0"/>
              <a:t>45 </a:t>
            </a:r>
            <a:r>
              <a:rPr lang="en-CA" i="1" dirty="0"/>
              <a:t>For even the Son of Man did not come to be served, </a:t>
            </a:r>
          </a:p>
          <a:p>
            <a:pPr marL="0" indent="0" algn="ctr">
              <a:buNone/>
            </a:pPr>
            <a:r>
              <a:rPr lang="en-CA" i="1" dirty="0"/>
              <a:t>but to serve, and to give his life as a ransom for many.”  </a:t>
            </a:r>
          </a:p>
          <a:p>
            <a:pPr marL="0" indent="0" algn="ctr">
              <a:buNone/>
            </a:pPr>
            <a:r>
              <a:rPr lang="en-CA" dirty="0"/>
              <a:t>Mark 10:42-45 NIV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330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16D4B-162A-E944-B9CF-DD9A56458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1294402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lvl="0" algn="ctr">
              <a:buFontTx/>
              <a:buChar char="-"/>
            </a:pPr>
            <a:r>
              <a:rPr lang="en-CA" dirty="0"/>
              <a:t>Using the theme of Jesus’ teaching in these verses, </a:t>
            </a:r>
          </a:p>
          <a:p>
            <a:pPr marL="0" lvl="0" indent="0" algn="ctr">
              <a:buNone/>
            </a:pPr>
            <a:r>
              <a:rPr lang="en-CA" b="1" dirty="0"/>
              <a:t>how would you define servanthood?</a:t>
            </a:r>
          </a:p>
          <a:p>
            <a:pPr marL="0" indent="0" algn="ctr">
              <a:buNone/>
            </a:pPr>
            <a:endParaRPr lang="en-CA" dirty="0"/>
          </a:p>
          <a:p>
            <a:pPr algn="ctr">
              <a:buFontTx/>
              <a:buChar char="-"/>
            </a:pPr>
            <a:r>
              <a:rPr lang="en-CA" dirty="0"/>
              <a:t>In these verses Jesus overturns the value structures of the world.    </a:t>
            </a:r>
          </a:p>
          <a:p>
            <a:pPr marL="0" indent="0" algn="ctr">
              <a:buNone/>
            </a:pPr>
            <a:r>
              <a:rPr lang="en-CA" dirty="0"/>
              <a:t>Instead of greatness being about rule and authority, Jesus says, </a:t>
            </a:r>
          </a:p>
          <a:p>
            <a:pPr marL="0" indent="0" algn="ctr">
              <a:buNone/>
            </a:pPr>
            <a:r>
              <a:rPr lang="en-CA" dirty="0"/>
              <a:t>“Not so with you.”    </a:t>
            </a:r>
          </a:p>
          <a:p>
            <a:pPr marL="0" indent="0" algn="ctr">
              <a:buNone/>
            </a:pPr>
            <a:r>
              <a:rPr lang="en-CA" b="1" dirty="0"/>
              <a:t>Why is this message so challenging for us?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algn="ctr">
              <a:buFontTx/>
              <a:buChar char="-"/>
            </a:pPr>
            <a:r>
              <a:rPr lang="en-CA" dirty="0"/>
              <a:t>Jesus says, </a:t>
            </a:r>
          </a:p>
          <a:p>
            <a:pPr marL="0" indent="0" algn="ctr">
              <a:buNone/>
            </a:pPr>
            <a:r>
              <a:rPr lang="en-CA" i="1" dirty="0"/>
              <a:t>“… whoever wants to become great among you must be your servant.” </a:t>
            </a:r>
            <a:r>
              <a:rPr lang="en-CA" dirty="0"/>
              <a:t>     </a:t>
            </a:r>
          </a:p>
          <a:p>
            <a:pPr marL="0" indent="0" algn="ctr">
              <a:buNone/>
            </a:pPr>
            <a:r>
              <a:rPr lang="en-CA" dirty="0"/>
              <a:t>What do you think this looks like today?   </a:t>
            </a:r>
          </a:p>
          <a:p>
            <a:pPr marL="0" indent="0" algn="ctr">
              <a:buNone/>
            </a:pPr>
            <a:r>
              <a:rPr lang="en-CA" b="1" dirty="0"/>
              <a:t>How can we live this out as modern day followers of Jesus?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910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E2A24-1734-DC4A-85DA-5A1FBC183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492" y="1250859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CA" b="1" i="1" baseline="30000" dirty="0"/>
              <a:t>12 </a:t>
            </a:r>
            <a:r>
              <a:rPr lang="en-CA" i="1" dirty="0"/>
              <a:t>When he had finished washing their feet, he put on his clothes and returned to his place. “Do you understand what I have done for you?” he asked them. </a:t>
            </a:r>
            <a:r>
              <a:rPr lang="en-CA" b="1" i="1" baseline="30000" dirty="0"/>
              <a:t>13 </a:t>
            </a:r>
            <a:r>
              <a:rPr lang="en-CA" i="1" dirty="0"/>
              <a:t>“You call me ‘Teacher’ and ‘Lord,’ and rightly so, for that is what I am. </a:t>
            </a:r>
            <a:r>
              <a:rPr lang="en-CA" b="1" i="1" baseline="30000" dirty="0"/>
              <a:t>14 </a:t>
            </a:r>
            <a:r>
              <a:rPr lang="en-CA" i="1" dirty="0"/>
              <a:t>Now that I, your Lord and Teacher, have washed your feet, you also should wash one another’s feet. </a:t>
            </a:r>
            <a:r>
              <a:rPr lang="en-CA" b="1" i="1" baseline="30000" dirty="0"/>
              <a:t>15 </a:t>
            </a:r>
            <a:r>
              <a:rPr lang="en-CA" i="1" dirty="0"/>
              <a:t>I have set you an example that you should do as I have done for you. </a:t>
            </a:r>
            <a:r>
              <a:rPr lang="en-CA" b="1" i="1" baseline="30000" dirty="0"/>
              <a:t>16 </a:t>
            </a:r>
            <a:r>
              <a:rPr lang="en-CA" i="1" dirty="0"/>
              <a:t>Very truly I tell you, no servant is greater than his master, nor is a messenger greater than the one who sent him. </a:t>
            </a:r>
            <a:r>
              <a:rPr lang="en-CA" b="1" i="1" baseline="30000" dirty="0"/>
              <a:t>17 </a:t>
            </a:r>
            <a:r>
              <a:rPr lang="en-CA" i="1" dirty="0"/>
              <a:t>Now that you know these things, you will be blessed if you do them.</a:t>
            </a:r>
            <a:r>
              <a:rPr lang="en-CA" dirty="0">
                <a:effectLst/>
              </a:rPr>
              <a:t> </a:t>
            </a:r>
          </a:p>
          <a:p>
            <a:pPr marL="0" indent="0" algn="ctr">
              <a:buNone/>
            </a:pPr>
            <a:r>
              <a:rPr lang="en-CA" dirty="0"/>
              <a:t>John 13:12-17 NIV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609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02AF8-E1CF-634B-95A9-C3E135EB0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956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dirty="0"/>
              <a:t>Jesus says, </a:t>
            </a:r>
          </a:p>
          <a:p>
            <a:pPr marL="0" indent="0" algn="ctr">
              <a:buNone/>
            </a:pPr>
            <a:r>
              <a:rPr lang="en-CA" i="1" dirty="0"/>
              <a:t>“Now that I, your Lord and Teacher, have washed your feet, </a:t>
            </a:r>
          </a:p>
          <a:p>
            <a:pPr marL="0" indent="0" algn="ctr">
              <a:buNone/>
            </a:pPr>
            <a:r>
              <a:rPr lang="en-CA" i="1" dirty="0"/>
              <a:t>you also should wash one another’s feet.”</a:t>
            </a:r>
            <a:r>
              <a:rPr lang="en-CA" dirty="0"/>
              <a:t>    </a:t>
            </a:r>
          </a:p>
          <a:p>
            <a:pPr marL="0" indent="0" algn="ctr">
              <a:buNone/>
            </a:pPr>
            <a:r>
              <a:rPr lang="en-CA" b="1" dirty="0"/>
              <a:t>What does this mean for us today?</a:t>
            </a:r>
            <a:endParaRPr lang="en-CA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dirty="0"/>
              <a:t>Jesus says, </a:t>
            </a:r>
            <a:r>
              <a:rPr lang="en-CA" i="1" dirty="0"/>
              <a:t>“Very truly I tell you, no servant is greater than his master, </a:t>
            </a:r>
          </a:p>
          <a:p>
            <a:pPr marL="0" indent="0" algn="ctr">
              <a:buNone/>
            </a:pPr>
            <a:r>
              <a:rPr lang="en-CA" i="1" dirty="0"/>
              <a:t>nor is a messenger greater than the one who sent him.   </a:t>
            </a:r>
          </a:p>
          <a:p>
            <a:pPr marL="0" indent="0" algn="ctr">
              <a:buNone/>
            </a:pPr>
            <a:r>
              <a:rPr lang="en-CA" i="1" dirty="0"/>
              <a:t>Now that you know these things, you will be blessed if you do them.”</a:t>
            </a:r>
            <a:r>
              <a:rPr lang="en-CA" dirty="0"/>
              <a:t>   </a:t>
            </a:r>
          </a:p>
          <a:p>
            <a:pPr marL="0" indent="0" algn="ctr">
              <a:buNone/>
            </a:pPr>
            <a:r>
              <a:rPr lang="en-CA" b="1" dirty="0"/>
              <a:t>What does this tell us about serving others?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943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CCCAC-4311-3D46-B695-F975EC753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89" y="1372780"/>
            <a:ext cx="11101251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CA" b="1" i="1" baseline="30000" dirty="0"/>
              <a:t>“</a:t>
            </a:r>
            <a:r>
              <a:rPr lang="en-CA" i="1" dirty="0"/>
              <a:t>Each of you should use whatever gift you have received to serve others, </a:t>
            </a:r>
          </a:p>
          <a:p>
            <a:pPr marL="0" indent="0" algn="ctr">
              <a:buNone/>
            </a:pPr>
            <a:r>
              <a:rPr lang="en-CA" i="1" dirty="0"/>
              <a:t>as faithful stewards of God’s grace in its various forms. </a:t>
            </a:r>
          </a:p>
          <a:p>
            <a:pPr marL="0" indent="0" algn="ctr">
              <a:buNone/>
            </a:pPr>
            <a:r>
              <a:rPr lang="en-CA" b="1" i="1" baseline="30000" dirty="0"/>
              <a:t>11 </a:t>
            </a:r>
            <a:r>
              <a:rPr lang="en-CA" i="1" dirty="0"/>
              <a:t>If anyone speaks, they should do so </a:t>
            </a:r>
          </a:p>
          <a:p>
            <a:pPr marL="0" indent="0" algn="ctr">
              <a:buNone/>
            </a:pPr>
            <a:r>
              <a:rPr lang="en-CA" i="1" dirty="0"/>
              <a:t>as one who speaks the very words of God. </a:t>
            </a:r>
          </a:p>
          <a:p>
            <a:pPr marL="0" indent="0" algn="ctr">
              <a:buNone/>
            </a:pPr>
            <a:r>
              <a:rPr lang="en-CA" i="1" dirty="0"/>
              <a:t>If anyone serves, they should do so with the strength God provides, </a:t>
            </a:r>
          </a:p>
          <a:p>
            <a:pPr marL="0" indent="0" algn="ctr">
              <a:buNone/>
            </a:pPr>
            <a:r>
              <a:rPr lang="en-CA" i="1" dirty="0"/>
              <a:t>so that in all things God may be praised through Jesus Christ. </a:t>
            </a:r>
          </a:p>
          <a:p>
            <a:pPr marL="0" indent="0" algn="ctr">
              <a:buNone/>
            </a:pPr>
            <a:r>
              <a:rPr lang="en-CA" i="1" dirty="0"/>
              <a:t>To him be the glory and the power for ever and ever. Amen.”</a:t>
            </a:r>
            <a:r>
              <a:rPr lang="en-CA" dirty="0"/>
              <a:t>   </a:t>
            </a:r>
          </a:p>
          <a:p>
            <a:pPr marL="0" indent="0" algn="ctr">
              <a:buNone/>
            </a:pPr>
            <a:r>
              <a:rPr lang="en-CA" dirty="0"/>
              <a:t>1 Peter 4:1—11 NIV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09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1200</Words>
  <Application>Microsoft Macintosh PowerPoint</Application>
  <PresentationFormat>Widescreen</PresentationFormat>
  <Paragraphs>113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BIG SERVE</dc:title>
  <dc:creator>Jeff Austen</dc:creator>
  <cp:lastModifiedBy>Hayley Martin</cp:lastModifiedBy>
  <cp:revision>9</cp:revision>
  <dcterms:created xsi:type="dcterms:W3CDTF">2023-05-09T13:26:48Z</dcterms:created>
  <dcterms:modified xsi:type="dcterms:W3CDTF">2023-05-11T13:45:15Z</dcterms:modified>
</cp:coreProperties>
</file>