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6"/>
  </p:normalViewPr>
  <p:slideViewPr>
    <p:cSldViewPr snapToGrid="0" snapToObjects="1">
      <p:cViewPr varScale="1">
        <p:scale>
          <a:sx n="104" d="100"/>
          <a:sy n="104" d="100"/>
        </p:scale>
        <p:origin x="232" y="5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B3EE-FDF3-7B4A-948E-C01DD4E4D0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5EEF19-DF41-284A-AA49-B51ABEF70C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C50B7F-550B-3A4C-9B52-A52F62E0F160}"/>
              </a:ext>
            </a:extLst>
          </p:cNvPr>
          <p:cNvSpPr>
            <a:spLocks noGrp="1"/>
          </p:cNvSpPr>
          <p:nvPr>
            <p:ph type="dt" sz="half" idx="10"/>
          </p:nvPr>
        </p:nvSpPr>
        <p:spPr/>
        <p:txBody>
          <a:bodyPr/>
          <a:lstStyle/>
          <a:p>
            <a:fld id="{2376AF66-23E6-BD46-B0D0-A3D9142FA0A6}" type="datetimeFigureOut">
              <a:rPr lang="en-US" smtClean="0"/>
              <a:t>4/12/23</a:t>
            </a:fld>
            <a:endParaRPr lang="en-US"/>
          </a:p>
        </p:txBody>
      </p:sp>
      <p:sp>
        <p:nvSpPr>
          <p:cNvPr id="5" name="Footer Placeholder 4">
            <a:extLst>
              <a:ext uri="{FF2B5EF4-FFF2-40B4-BE49-F238E27FC236}">
                <a16:creationId xmlns:a16="http://schemas.microsoft.com/office/drawing/2014/main" id="{C5F41785-3D18-B44E-A6BE-C08514219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A25A36-D57E-154A-9BCD-097C5759FE4F}"/>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363062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2C5B7-F7D7-8947-B554-1023462980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CBD535-C8D0-EB4A-99B7-B42AE2875B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DCFAC-7B7E-E44B-9ADD-2416A26CD9F3}"/>
              </a:ext>
            </a:extLst>
          </p:cNvPr>
          <p:cNvSpPr>
            <a:spLocks noGrp="1"/>
          </p:cNvSpPr>
          <p:nvPr>
            <p:ph type="dt" sz="half" idx="10"/>
          </p:nvPr>
        </p:nvSpPr>
        <p:spPr/>
        <p:txBody>
          <a:bodyPr/>
          <a:lstStyle/>
          <a:p>
            <a:fld id="{2376AF66-23E6-BD46-B0D0-A3D9142FA0A6}" type="datetimeFigureOut">
              <a:rPr lang="en-US" smtClean="0"/>
              <a:t>4/12/23</a:t>
            </a:fld>
            <a:endParaRPr lang="en-US"/>
          </a:p>
        </p:txBody>
      </p:sp>
      <p:sp>
        <p:nvSpPr>
          <p:cNvPr id="5" name="Footer Placeholder 4">
            <a:extLst>
              <a:ext uri="{FF2B5EF4-FFF2-40B4-BE49-F238E27FC236}">
                <a16:creationId xmlns:a16="http://schemas.microsoft.com/office/drawing/2014/main" id="{AD4E8E29-80B8-BF4F-9D5F-40B3D2A320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AA8F6-432F-BD4F-8BD5-B5B56AC224C9}"/>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79322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73E270-758E-C548-A941-C920ADC9AE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D39A5D-4484-4D4F-96D3-5C86E3467B6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E0E8B-2A8C-BB46-BBCF-96287DAD8062}"/>
              </a:ext>
            </a:extLst>
          </p:cNvPr>
          <p:cNvSpPr>
            <a:spLocks noGrp="1"/>
          </p:cNvSpPr>
          <p:nvPr>
            <p:ph type="dt" sz="half" idx="10"/>
          </p:nvPr>
        </p:nvSpPr>
        <p:spPr/>
        <p:txBody>
          <a:bodyPr/>
          <a:lstStyle/>
          <a:p>
            <a:fld id="{2376AF66-23E6-BD46-B0D0-A3D9142FA0A6}" type="datetimeFigureOut">
              <a:rPr lang="en-US" smtClean="0"/>
              <a:t>4/12/23</a:t>
            </a:fld>
            <a:endParaRPr lang="en-US"/>
          </a:p>
        </p:txBody>
      </p:sp>
      <p:sp>
        <p:nvSpPr>
          <p:cNvPr id="5" name="Footer Placeholder 4">
            <a:extLst>
              <a:ext uri="{FF2B5EF4-FFF2-40B4-BE49-F238E27FC236}">
                <a16:creationId xmlns:a16="http://schemas.microsoft.com/office/drawing/2014/main" id="{9E1A5728-4342-5C4A-A4D9-80E31357C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2FE5D-3FC7-FC41-B117-E244B716B41A}"/>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186833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B146A-45B9-324F-BE28-2F084DDF57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0D60FE-40CC-064D-BAC4-7AC37ED77C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3BF42-F4F6-A74B-AD2C-6766D6015ECD}"/>
              </a:ext>
            </a:extLst>
          </p:cNvPr>
          <p:cNvSpPr>
            <a:spLocks noGrp="1"/>
          </p:cNvSpPr>
          <p:nvPr>
            <p:ph type="dt" sz="half" idx="10"/>
          </p:nvPr>
        </p:nvSpPr>
        <p:spPr/>
        <p:txBody>
          <a:bodyPr/>
          <a:lstStyle/>
          <a:p>
            <a:fld id="{2376AF66-23E6-BD46-B0D0-A3D9142FA0A6}" type="datetimeFigureOut">
              <a:rPr lang="en-US" smtClean="0"/>
              <a:t>4/12/23</a:t>
            </a:fld>
            <a:endParaRPr lang="en-US"/>
          </a:p>
        </p:txBody>
      </p:sp>
      <p:sp>
        <p:nvSpPr>
          <p:cNvPr id="5" name="Footer Placeholder 4">
            <a:extLst>
              <a:ext uri="{FF2B5EF4-FFF2-40B4-BE49-F238E27FC236}">
                <a16:creationId xmlns:a16="http://schemas.microsoft.com/office/drawing/2014/main" id="{CE8F5FF5-79AF-5C4A-9B42-C2F52CEA5C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1560BC-A86B-424F-A921-081B031B2362}"/>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810075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64B2-0A5A-AE46-B6D1-B7EE742C32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87656F-73E2-0947-A133-EA0DE2501B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1D955D7-560C-CB43-8824-D5E4F115B894}"/>
              </a:ext>
            </a:extLst>
          </p:cNvPr>
          <p:cNvSpPr>
            <a:spLocks noGrp="1"/>
          </p:cNvSpPr>
          <p:nvPr>
            <p:ph type="dt" sz="half" idx="10"/>
          </p:nvPr>
        </p:nvSpPr>
        <p:spPr/>
        <p:txBody>
          <a:bodyPr/>
          <a:lstStyle/>
          <a:p>
            <a:fld id="{2376AF66-23E6-BD46-B0D0-A3D9142FA0A6}" type="datetimeFigureOut">
              <a:rPr lang="en-US" smtClean="0"/>
              <a:t>4/12/23</a:t>
            </a:fld>
            <a:endParaRPr lang="en-US"/>
          </a:p>
        </p:txBody>
      </p:sp>
      <p:sp>
        <p:nvSpPr>
          <p:cNvPr id="5" name="Footer Placeholder 4">
            <a:extLst>
              <a:ext uri="{FF2B5EF4-FFF2-40B4-BE49-F238E27FC236}">
                <a16:creationId xmlns:a16="http://schemas.microsoft.com/office/drawing/2014/main" id="{79CCD185-68EB-7D4B-BD96-B3EE49BCE5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113B9-5207-4845-9FDB-B72EAFDFAEB0}"/>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257400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FC74C-76B4-4946-8E8E-8E947896E6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832520-AD89-AB41-BB78-927AAEE839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97962B-515E-D046-9B6E-798B77CE05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381CA0-D036-2647-8C27-5386F4B8EFB3}"/>
              </a:ext>
            </a:extLst>
          </p:cNvPr>
          <p:cNvSpPr>
            <a:spLocks noGrp="1"/>
          </p:cNvSpPr>
          <p:nvPr>
            <p:ph type="dt" sz="half" idx="10"/>
          </p:nvPr>
        </p:nvSpPr>
        <p:spPr/>
        <p:txBody>
          <a:bodyPr/>
          <a:lstStyle/>
          <a:p>
            <a:fld id="{2376AF66-23E6-BD46-B0D0-A3D9142FA0A6}" type="datetimeFigureOut">
              <a:rPr lang="en-US" smtClean="0"/>
              <a:t>4/12/23</a:t>
            </a:fld>
            <a:endParaRPr lang="en-US"/>
          </a:p>
        </p:txBody>
      </p:sp>
      <p:sp>
        <p:nvSpPr>
          <p:cNvPr id="6" name="Footer Placeholder 5">
            <a:extLst>
              <a:ext uri="{FF2B5EF4-FFF2-40B4-BE49-F238E27FC236}">
                <a16:creationId xmlns:a16="http://schemas.microsoft.com/office/drawing/2014/main" id="{A83C7B7B-E8C7-DB4F-AEB4-83398AC89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6C204E-6D56-2146-AC4B-87DAB9374945}"/>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218719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2B39-0500-9E45-8F35-B668A88885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35AA69-1383-0241-83D8-46860620B0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1926A1-140A-5042-BFB5-A063A937F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69A2A5-9EFA-EF42-B323-F60E392C1D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E8782A-7418-5F4C-BA2E-A56B229F70F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ECB11B-8BE7-FB4D-9ADF-85F7EA00884E}"/>
              </a:ext>
            </a:extLst>
          </p:cNvPr>
          <p:cNvSpPr>
            <a:spLocks noGrp="1"/>
          </p:cNvSpPr>
          <p:nvPr>
            <p:ph type="dt" sz="half" idx="10"/>
          </p:nvPr>
        </p:nvSpPr>
        <p:spPr/>
        <p:txBody>
          <a:bodyPr/>
          <a:lstStyle/>
          <a:p>
            <a:fld id="{2376AF66-23E6-BD46-B0D0-A3D9142FA0A6}" type="datetimeFigureOut">
              <a:rPr lang="en-US" smtClean="0"/>
              <a:t>4/12/23</a:t>
            </a:fld>
            <a:endParaRPr lang="en-US"/>
          </a:p>
        </p:txBody>
      </p:sp>
      <p:sp>
        <p:nvSpPr>
          <p:cNvPr id="8" name="Footer Placeholder 7">
            <a:extLst>
              <a:ext uri="{FF2B5EF4-FFF2-40B4-BE49-F238E27FC236}">
                <a16:creationId xmlns:a16="http://schemas.microsoft.com/office/drawing/2014/main" id="{FB83F0C8-3AFB-D147-A36E-6C01995960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E30B7A-562F-6A4C-9B1B-74A82A3FC05D}"/>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3263923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7995B-1972-2141-8B2C-D16A88D7E6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C96A8B-94B3-1845-B331-4839C925010C}"/>
              </a:ext>
            </a:extLst>
          </p:cNvPr>
          <p:cNvSpPr>
            <a:spLocks noGrp="1"/>
          </p:cNvSpPr>
          <p:nvPr>
            <p:ph type="dt" sz="half" idx="10"/>
          </p:nvPr>
        </p:nvSpPr>
        <p:spPr/>
        <p:txBody>
          <a:bodyPr/>
          <a:lstStyle/>
          <a:p>
            <a:fld id="{2376AF66-23E6-BD46-B0D0-A3D9142FA0A6}" type="datetimeFigureOut">
              <a:rPr lang="en-US" smtClean="0"/>
              <a:t>4/12/23</a:t>
            </a:fld>
            <a:endParaRPr lang="en-US"/>
          </a:p>
        </p:txBody>
      </p:sp>
      <p:sp>
        <p:nvSpPr>
          <p:cNvPr id="4" name="Footer Placeholder 3">
            <a:extLst>
              <a:ext uri="{FF2B5EF4-FFF2-40B4-BE49-F238E27FC236}">
                <a16:creationId xmlns:a16="http://schemas.microsoft.com/office/drawing/2014/main" id="{241EEA2F-CD60-5C4D-99EC-E79B2AE057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3D88C6-C9FB-B445-A8E5-0BBC5FFAE630}"/>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143451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B934B-CE57-6E42-9D68-B182533822CA}"/>
              </a:ext>
            </a:extLst>
          </p:cNvPr>
          <p:cNvSpPr>
            <a:spLocks noGrp="1"/>
          </p:cNvSpPr>
          <p:nvPr>
            <p:ph type="dt" sz="half" idx="10"/>
          </p:nvPr>
        </p:nvSpPr>
        <p:spPr/>
        <p:txBody>
          <a:bodyPr/>
          <a:lstStyle/>
          <a:p>
            <a:fld id="{2376AF66-23E6-BD46-B0D0-A3D9142FA0A6}" type="datetimeFigureOut">
              <a:rPr lang="en-US" smtClean="0"/>
              <a:t>4/12/23</a:t>
            </a:fld>
            <a:endParaRPr lang="en-US"/>
          </a:p>
        </p:txBody>
      </p:sp>
      <p:sp>
        <p:nvSpPr>
          <p:cNvPr id="3" name="Footer Placeholder 2">
            <a:extLst>
              <a:ext uri="{FF2B5EF4-FFF2-40B4-BE49-F238E27FC236}">
                <a16:creationId xmlns:a16="http://schemas.microsoft.com/office/drawing/2014/main" id="{45947B76-4E8B-8F49-A84C-93440265B5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7404A8-5F2A-A448-84EB-2680118E6657}"/>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3789518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A1F4B-9F8B-0C43-9B2A-57BACCF1E6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CE5F0D-C26C-194C-AA5D-FB7760C8D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2E1E7C-2FA4-8A42-93BF-F47AC486BA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55BBF7-5635-0548-A40C-655BE4C433CD}"/>
              </a:ext>
            </a:extLst>
          </p:cNvPr>
          <p:cNvSpPr>
            <a:spLocks noGrp="1"/>
          </p:cNvSpPr>
          <p:nvPr>
            <p:ph type="dt" sz="half" idx="10"/>
          </p:nvPr>
        </p:nvSpPr>
        <p:spPr/>
        <p:txBody>
          <a:bodyPr/>
          <a:lstStyle/>
          <a:p>
            <a:fld id="{2376AF66-23E6-BD46-B0D0-A3D9142FA0A6}" type="datetimeFigureOut">
              <a:rPr lang="en-US" smtClean="0"/>
              <a:t>4/12/23</a:t>
            </a:fld>
            <a:endParaRPr lang="en-US"/>
          </a:p>
        </p:txBody>
      </p:sp>
      <p:sp>
        <p:nvSpPr>
          <p:cNvPr id="6" name="Footer Placeholder 5">
            <a:extLst>
              <a:ext uri="{FF2B5EF4-FFF2-40B4-BE49-F238E27FC236}">
                <a16:creationId xmlns:a16="http://schemas.microsoft.com/office/drawing/2014/main" id="{CEBB999D-94ED-184C-A64D-53FDE35546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019A9A-00EA-9D4E-B5CF-14B744052A8D}"/>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61962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4A64E-1F5B-2F4F-8E2A-998FB16E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D5EF67-6AED-594F-A5C5-BFA43226CE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BB1987-6BA7-FB4C-A164-74838CEBFC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87C1B6-AAC1-FB47-841E-A05F6427A09D}"/>
              </a:ext>
            </a:extLst>
          </p:cNvPr>
          <p:cNvSpPr>
            <a:spLocks noGrp="1"/>
          </p:cNvSpPr>
          <p:nvPr>
            <p:ph type="dt" sz="half" idx="10"/>
          </p:nvPr>
        </p:nvSpPr>
        <p:spPr/>
        <p:txBody>
          <a:bodyPr/>
          <a:lstStyle/>
          <a:p>
            <a:fld id="{2376AF66-23E6-BD46-B0D0-A3D9142FA0A6}" type="datetimeFigureOut">
              <a:rPr lang="en-US" smtClean="0"/>
              <a:t>4/12/23</a:t>
            </a:fld>
            <a:endParaRPr lang="en-US"/>
          </a:p>
        </p:txBody>
      </p:sp>
      <p:sp>
        <p:nvSpPr>
          <p:cNvPr id="6" name="Footer Placeholder 5">
            <a:extLst>
              <a:ext uri="{FF2B5EF4-FFF2-40B4-BE49-F238E27FC236}">
                <a16:creationId xmlns:a16="http://schemas.microsoft.com/office/drawing/2014/main" id="{E3BF3ACC-3FAE-934F-B162-B474C9C606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BA29F-3540-A345-8BBA-354F3C9D5A29}"/>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2621339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00F3FF-CB51-1645-A2F7-C6F6C3D563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1EC070-E73C-334E-9C01-01FA224D12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BB819-039D-DB48-9361-2A9DFBE74A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6AF66-23E6-BD46-B0D0-A3D9142FA0A6}" type="datetimeFigureOut">
              <a:rPr lang="en-US" smtClean="0"/>
              <a:t>4/12/23</a:t>
            </a:fld>
            <a:endParaRPr lang="en-US"/>
          </a:p>
        </p:txBody>
      </p:sp>
      <p:sp>
        <p:nvSpPr>
          <p:cNvPr id="5" name="Footer Placeholder 4">
            <a:extLst>
              <a:ext uri="{FF2B5EF4-FFF2-40B4-BE49-F238E27FC236}">
                <a16:creationId xmlns:a16="http://schemas.microsoft.com/office/drawing/2014/main" id="{25C9E353-E6AD-E044-830E-B4D2245CB7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A5E773-B9BA-1B4F-9C0D-0C53CD687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7F843-0A07-B940-8712-4BD880C50902}" type="slidenum">
              <a:rPr lang="en-US" smtClean="0"/>
              <a:t>‹#›</a:t>
            </a:fld>
            <a:endParaRPr lang="en-US"/>
          </a:p>
        </p:txBody>
      </p:sp>
    </p:spTree>
    <p:extLst>
      <p:ext uri="{BB962C8B-B14F-4D97-AF65-F5344CB8AC3E}">
        <p14:creationId xmlns:p14="http://schemas.microsoft.com/office/powerpoint/2010/main" val="1902223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blegateway.com/passage/?search=1+Corinthians+15%3A1-5&amp;version=NIV#fen-NIV-28724b" TargetMode="External"/><Relationship Id="rId2" Type="http://schemas.openxmlformats.org/officeDocument/2006/relationships/hyperlink" Target="https://www.biblegateway.com/passage/?search=1+Corinthians+15%3A1-5&amp;version=NIV#fen-NIV-28722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BEDF3A5A-279E-876B-F8B6-3A3C6834A8A8}"/>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B3403876-82C7-2B42-9D1F-79A5489FBE98}"/>
              </a:ext>
            </a:extLst>
          </p:cNvPr>
          <p:cNvSpPr>
            <a:spLocks noGrp="1"/>
          </p:cNvSpPr>
          <p:nvPr>
            <p:ph type="subTitle" idx="1"/>
          </p:nvPr>
        </p:nvSpPr>
        <p:spPr>
          <a:xfrm>
            <a:off x="1524000" y="5554405"/>
            <a:ext cx="9144000" cy="908179"/>
          </a:xfrm>
        </p:spPr>
        <p:txBody>
          <a:bodyPr/>
          <a:lstStyle/>
          <a:p>
            <a:r>
              <a:rPr lang="en-US" dirty="0"/>
              <a:t>FRAMING THE GOOD NEWS</a:t>
            </a:r>
          </a:p>
          <a:p>
            <a:r>
              <a:rPr lang="en-US" dirty="0"/>
              <a:t>20230416</a:t>
            </a:r>
          </a:p>
        </p:txBody>
      </p:sp>
    </p:spTree>
    <p:extLst>
      <p:ext uri="{BB962C8B-B14F-4D97-AF65-F5344CB8AC3E}">
        <p14:creationId xmlns:p14="http://schemas.microsoft.com/office/powerpoint/2010/main" val="3548618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7A16F0-8836-C94E-ABEE-5A5A5099F992}"/>
              </a:ext>
            </a:extLst>
          </p:cNvPr>
          <p:cNvSpPr>
            <a:spLocks noGrp="1"/>
          </p:cNvSpPr>
          <p:nvPr>
            <p:ph idx="1"/>
          </p:nvPr>
        </p:nvSpPr>
        <p:spPr>
          <a:xfrm>
            <a:off x="1015180" y="1353677"/>
            <a:ext cx="10515600" cy="4351338"/>
          </a:xfrm>
        </p:spPr>
        <p:txBody>
          <a:bodyPr/>
          <a:lstStyle/>
          <a:p>
            <a:pPr marL="0" indent="0" algn="ctr">
              <a:buNone/>
            </a:pPr>
            <a:r>
              <a:rPr lang="en-CA" dirty="0"/>
              <a:t>God sent prophets to declare that </a:t>
            </a:r>
          </a:p>
          <a:p>
            <a:pPr marL="0" indent="0" algn="ctr">
              <a:buNone/>
            </a:pPr>
            <a:r>
              <a:rPr lang="en-CA" dirty="0"/>
              <a:t>a king would come in the future to restore his people. </a:t>
            </a:r>
          </a:p>
          <a:p>
            <a:pPr marL="0" indent="0" algn="ctr">
              <a:buNone/>
            </a:pPr>
            <a:r>
              <a:rPr lang="en-CA" dirty="0"/>
              <a:t>READ - Isaiah 9: 1-7; 16: 5; Jeremiah 33: 14-16; Ezekiel 37; Hosea 3: 5</a:t>
            </a:r>
          </a:p>
          <a:p>
            <a:pPr marL="0" indent="0" algn="ctr">
              <a:buNone/>
            </a:pPr>
            <a:endParaRPr lang="en-CA" dirty="0"/>
          </a:p>
          <a:p>
            <a:pPr marL="0" indent="0" algn="ctr">
              <a:buNone/>
            </a:pPr>
            <a:r>
              <a:rPr lang="en-CA" dirty="0"/>
              <a:t>The hope for this Messiah king crystallized around God's promises to David regarding an eternal throne for one of his offspring. </a:t>
            </a:r>
          </a:p>
          <a:p>
            <a:pPr marL="0" indent="0" algn="ctr">
              <a:buNone/>
            </a:pPr>
            <a:r>
              <a:rPr lang="en-CA" dirty="0"/>
              <a:t>READ:  2 Samuel 7: 12-16; Psalm 89: 3-4, 20-49; 132: 10, 17)</a:t>
            </a:r>
          </a:p>
          <a:p>
            <a:pPr marL="0" indent="0">
              <a:buNone/>
            </a:pPr>
            <a:endParaRPr lang="en-US" dirty="0"/>
          </a:p>
        </p:txBody>
      </p:sp>
    </p:spTree>
    <p:extLst>
      <p:ext uri="{BB962C8B-B14F-4D97-AF65-F5344CB8AC3E}">
        <p14:creationId xmlns:p14="http://schemas.microsoft.com/office/powerpoint/2010/main" val="18700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2F9F0-5781-3040-95D0-5A818BFC08D6}"/>
              </a:ext>
            </a:extLst>
          </p:cNvPr>
          <p:cNvSpPr>
            <a:spLocks noGrp="1"/>
          </p:cNvSpPr>
          <p:nvPr>
            <p:ph idx="1"/>
          </p:nvPr>
        </p:nvSpPr>
        <p:spPr>
          <a:xfrm>
            <a:off x="353961" y="2504051"/>
            <a:ext cx="11444749" cy="1949962"/>
          </a:xfrm>
        </p:spPr>
        <p:txBody>
          <a:bodyPr/>
          <a:lstStyle/>
          <a:p>
            <a:pPr marL="0" indent="0" algn="ctr">
              <a:buNone/>
            </a:pPr>
            <a:r>
              <a:rPr lang="en-CA" dirty="0"/>
              <a:t>Now that you have a sense of the Old Testament expectation </a:t>
            </a:r>
          </a:p>
          <a:p>
            <a:pPr marL="0" indent="0" algn="ctr">
              <a:buNone/>
            </a:pPr>
            <a:r>
              <a:rPr lang="en-CA" dirty="0"/>
              <a:t>of the Messiah/Christ, how might this change how you </a:t>
            </a:r>
          </a:p>
          <a:p>
            <a:pPr marL="0" indent="0" algn="ctr">
              <a:buNone/>
            </a:pPr>
            <a:r>
              <a:rPr lang="en-CA" dirty="0"/>
              <a:t>understand the New Testament verses from earlier in the study?</a:t>
            </a:r>
          </a:p>
          <a:p>
            <a:pPr marL="0" indent="0">
              <a:buNone/>
            </a:pPr>
            <a:endParaRPr lang="en-US" dirty="0"/>
          </a:p>
        </p:txBody>
      </p:sp>
    </p:spTree>
    <p:extLst>
      <p:ext uri="{BB962C8B-B14F-4D97-AF65-F5344CB8AC3E}">
        <p14:creationId xmlns:p14="http://schemas.microsoft.com/office/powerpoint/2010/main" val="275873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AC58AB-6480-634A-83D5-3D299A2C6095}"/>
              </a:ext>
            </a:extLst>
          </p:cNvPr>
          <p:cNvSpPr>
            <a:spLocks noGrp="1"/>
          </p:cNvSpPr>
          <p:nvPr>
            <p:ph idx="1"/>
          </p:nvPr>
        </p:nvSpPr>
        <p:spPr>
          <a:xfrm>
            <a:off x="852949" y="1368425"/>
            <a:ext cx="10515600" cy="4351338"/>
          </a:xfrm>
        </p:spPr>
        <p:txBody>
          <a:bodyPr>
            <a:normAutofit lnSpcReduction="10000"/>
          </a:bodyPr>
          <a:lstStyle/>
          <a:p>
            <a:pPr marL="0" indent="0" algn="ctr">
              <a:buNone/>
            </a:pPr>
            <a:r>
              <a:rPr lang="en-CA" b="1" dirty="0"/>
              <a:t>MORE CONNECTIONS OF GOSPEL TO CHRIST</a:t>
            </a:r>
            <a:endParaRPr lang="en-CA" dirty="0"/>
          </a:p>
          <a:p>
            <a:pPr marL="0" indent="0" algn="ctr">
              <a:buNone/>
            </a:pPr>
            <a:r>
              <a:rPr lang="en-CA" dirty="0"/>
              <a:t> </a:t>
            </a:r>
          </a:p>
          <a:p>
            <a:pPr marL="0" indent="0" algn="ctr">
              <a:buNone/>
            </a:pPr>
            <a:r>
              <a:rPr lang="en-CA" dirty="0"/>
              <a:t>READ - Romans 1: 2-4, 2 Timothy 2: 8</a:t>
            </a:r>
          </a:p>
          <a:p>
            <a:pPr marL="0" indent="0" algn="ctr">
              <a:buNone/>
            </a:pPr>
            <a:r>
              <a:rPr lang="en-CA" dirty="0"/>
              <a:t> </a:t>
            </a:r>
          </a:p>
          <a:p>
            <a:pPr marL="0" indent="0" algn="ctr">
              <a:buNone/>
            </a:pPr>
            <a:r>
              <a:rPr lang="en-CA" dirty="0"/>
              <a:t>Notice how these gospel summaries focus on Jesus as the Royal Christ, his Davidic lineage, and his resurrection.   </a:t>
            </a:r>
          </a:p>
          <a:p>
            <a:pPr marL="0" indent="0" algn="ctr">
              <a:buNone/>
            </a:pPr>
            <a:r>
              <a:rPr lang="en-CA" dirty="0"/>
              <a:t> </a:t>
            </a:r>
          </a:p>
          <a:p>
            <a:pPr marL="0" lvl="0" indent="0" algn="ctr">
              <a:buNone/>
            </a:pPr>
            <a:r>
              <a:rPr lang="en-CA" dirty="0"/>
              <a:t>How does this help to shape your understanding </a:t>
            </a:r>
          </a:p>
          <a:p>
            <a:pPr marL="0" lvl="0" indent="0" algn="ctr">
              <a:buNone/>
            </a:pPr>
            <a:r>
              <a:rPr lang="en-CA" dirty="0"/>
              <a:t>of where the gospel announcement begins?</a:t>
            </a:r>
          </a:p>
          <a:p>
            <a:pPr marL="0" indent="0">
              <a:buNone/>
            </a:pPr>
            <a:endParaRPr lang="en-US" dirty="0"/>
          </a:p>
        </p:txBody>
      </p:sp>
    </p:spTree>
    <p:extLst>
      <p:ext uri="{BB962C8B-B14F-4D97-AF65-F5344CB8AC3E}">
        <p14:creationId xmlns:p14="http://schemas.microsoft.com/office/powerpoint/2010/main" val="1697178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FD19BA-8E74-584E-B16B-A6F76D9C0C0F}"/>
              </a:ext>
            </a:extLst>
          </p:cNvPr>
          <p:cNvSpPr>
            <a:spLocks noGrp="1"/>
          </p:cNvSpPr>
          <p:nvPr>
            <p:ph idx="1"/>
          </p:nvPr>
        </p:nvSpPr>
        <p:spPr>
          <a:xfrm>
            <a:off x="882446" y="1043960"/>
            <a:ext cx="10515600" cy="5017626"/>
          </a:xfrm>
        </p:spPr>
        <p:txBody>
          <a:bodyPr>
            <a:normAutofit fontScale="92500" lnSpcReduction="20000"/>
          </a:bodyPr>
          <a:lstStyle/>
          <a:p>
            <a:pPr marL="0" indent="0" algn="ctr">
              <a:buNone/>
            </a:pPr>
            <a:r>
              <a:rPr lang="en-CA" b="1" dirty="0"/>
              <a:t>PENTECOST SERMON CONCLUSION WAS GOSPEL </a:t>
            </a:r>
          </a:p>
          <a:p>
            <a:pPr marL="0" indent="0" algn="ctr">
              <a:buNone/>
            </a:pPr>
            <a:r>
              <a:rPr lang="en-CA" b="1" dirty="0"/>
              <a:t>THAT JESUS IS LORD AND MESSIAH/CHRIST</a:t>
            </a:r>
            <a:endParaRPr lang="en-CA" dirty="0"/>
          </a:p>
          <a:p>
            <a:pPr marL="0" indent="0" algn="ctr">
              <a:buNone/>
            </a:pPr>
            <a:endParaRPr lang="en-CA" dirty="0"/>
          </a:p>
          <a:p>
            <a:pPr marL="0" indent="0" algn="ctr">
              <a:buNone/>
            </a:pPr>
            <a:r>
              <a:rPr lang="en-CA" dirty="0"/>
              <a:t>Notice how Peters’ gospel proclamation at Pentecost doubles down </a:t>
            </a:r>
          </a:p>
          <a:p>
            <a:pPr marL="0" indent="0" algn="ctr">
              <a:buNone/>
            </a:pPr>
            <a:r>
              <a:rPr lang="en-CA" dirty="0"/>
              <a:t>on Jesus’ attainment of kingship.  </a:t>
            </a:r>
          </a:p>
          <a:p>
            <a:pPr marL="0" indent="0" algn="ctr">
              <a:buNone/>
            </a:pPr>
            <a:r>
              <a:rPr lang="en-CA" dirty="0"/>
              <a:t>After his entire speech he sums it all up with this “Therefore”. </a:t>
            </a:r>
          </a:p>
          <a:p>
            <a:pPr marL="0" indent="0" algn="ctr">
              <a:buNone/>
            </a:pPr>
            <a:r>
              <a:rPr lang="en-CA" dirty="0"/>
              <a:t> </a:t>
            </a:r>
          </a:p>
          <a:p>
            <a:pPr marL="0" indent="0" algn="ctr">
              <a:buNone/>
            </a:pPr>
            <a:r>
              <a:rPr lang="en-CA" dirty="0"/>
              <a:t>“</a:t>
            </a:r>
            <a:r>
              <a:rPr lang="en-CA" b="1" dirty="0"/>
              <a:t>Therefore</a:t>
            </a:r>
            <a:r>
              <a:rPr lang="en-CA" dirty="0"/>
              <a:t> let all Israel be assured of this: God has made this Jesus,</a:t>
            </a:r>
          </a:p>
          <a:p>
            <a:pPr marL="0" indent="0" algn="ctr">
              <a:buNone/>
            </a:pPr>
            <a:r>
              <a:rPr lang="en-CA" dirty="0"/>
              <a:t> whom you crucified, both </a:t>
            </a:r>
            <a:r>
              <a:rPr lang="en-CA" b="1" dirty="0"/>
              <a:t>Lord and Messiah</a:t>
            </a:r>
            <a:r>
              <a:rPr lang="en-CA" dirty="0"/>
              <a:t>” (Acts 2:36 ).  </a:t>
            </a:r>
          </a:p>
          <a:p>
            <a:pPr marL="0" indent="0" algn="ctr">
              <a:buNone/>
            </a:pPr>
            <a:r>
              <a:rPr lang="en-CA" dirty="0"/>
              <a:t> </a:t>
            </a:r>
          </a:p>
          <a:p>
            <a:pPr marL="0" indent="0" algn="ctr">
              <a:buNone/>
            </a:pPr>
            <a:r>
              <a:rPr lang="en-CA" dirty="0"/>
              <a:t>Just as elsewhere in the New Testament the cross is essential, </a:t>
            </a:r>
          </a:p>
          <a:p>
            <a:pPr marL="0" indent="0" algn="ctr">
              <a:buNone/>
            </a:pPr>
            <a:r>
              <a:rPr lang="en-CA" dirty="0"/>
              <a:t>but the gospel reaches its climactic energy with Jesus’ rule as the Christ.</a:t>
            </a:r>
          </a:p>
          <a:p>
            <a:pPr marL="0" indent="0">
              <a:buNone/>
            </a:pPr>
            <a:endParaRPr lang="en-US" dirty="0"/>
          </a:p>
        </p:txBody>
      </p:sp>
    </p:spTree>
    <p:extLst>
      <p:ext uri="{BB962C8B-B14F-4D97-AF65-F5344CB8AC3E}">
        <p14:creationId xmlns:p14="http://schemas.microsoft.com/office/powerpoint/2010/main" val="2357651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DBD076-10A5-1047-B203-62EB4B9651A7}"/>
              </a:ext>
            </a:extLst>
          </p:cNvPr>
          <p:cNvSpPr>
            <a:spLocks noGrp="1"/>
          </p:cNvSpPr>
          <p:nvPr>
            <p:ph idx="1"/>
          </p:nvPr>
        </p:nvSpPr>
        <p:spPr>
          <a:xfrm>
            <a:off x="1044677" y="1353676"/>
            <a:ext cx="10515600" cy="4351338"/>
          </a:xfrm>
        </p:spPr>
        <p:txBody>
          <a:bodyPr/>
          <a:lstStyle/>
          <a:p>
            <a:pPr marL="0" indent="0" algn="ctr">
              <a:buNone/>
            </a:pPr>
            <a:r>
              <a:rPr lang="en-CA" b="1" dirty="0"/>
              <a:t>WHAT ABOUT FORGIVENESS?</a:t>
            </a:r>
            <a:endParaRPr lang="en-CA" dirty="0"/>
          </a:p>
          <a:p>
            <a:pPr marL="0" indent="0" algn="ctr">
              <a:buNone/>
            </a:pPr>
            <a:r>
              <a:rPr lang="en-CA" dirty="0"/>
              <a:t> </a:t>
            </a:r>
          </a:p>
          <a:p>
            <a:pPr marL="0" indent="0" algn="ctr">
              <a:buNone/>
            </a:pPr>
            <a:r>
              <a:rPr lang="en-CA" dirty="0"/>
              <a:t>You may be thinking, what about forgiveness?  </a:t>
            </a:r>
          </a:p>
          <a:p>
            <a:pPr marL="0" indent="0" algn="ctr">
              <a:buNone/>
            </a:pPr>
            <a:r>
              <a:rPr lang="en-CA" dirty="0"/>
              <a:t>Don’t worry, it’s there and we’ll talk about it more later in the series.  </a:t>
            </a:r>
          </a:p>
          <a:p>
            <a:pPr marL="0" indent="0" algn="ctr">
              <a:buNone/>
            </a:pPr>
            <a:r>
              <a:rPr lang="en-CA" dirty="0"/>
              <a:t>But the point we want to make in this study is </a:t>
            </a:r>
          </a:p>
          <a:p>
            <a:pPr marL="0" indent="0" algn="ctr">
              <a:buNone/>
            </a:pPr>
            <a:r>
              <a:rPr lang="en-CA" dirty="0"/>
              <a:t>that we don’t want to end up with a Christianity </a:t>
            </a:r>
          </a:p>
          <a:p>
            <a:pPr marL="0" indent="0" algn="ctr">
              <a:buNone/>
            </a:pPr>
            <a:r>
              <a:rPr lang="en-CA" dirty="0"/>
              <a:t>that has forgiveness without kingship.  </a:t>
            </a:r>
          </a:p>
          <a:p>
            <a:pPr marL="0" indent="0">
              <a:buNone/>
            </a:pPr>
            <a:endParaRPr lang="en-US" dirty="0"/>
          </a:p>
        </p:txBody>
      </p:sp>
    </p:spTree>
    <p:extLst>
      <p:ext uri="{BB962C8B-B14F-4D97-AF65-F5344CB8AC3E}">
        <p14:creationId xmlns:p14="http://schemas.microsoft.com/office/powerpoint/2010/main" val="3484007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9E87D-69F4-8944-ACDF-CBA3C702A69E}"/>
              </a:ext>
            </a:extLst>
          </p:cNvPr>
          <p:cNvSpPr>
            <a:spLocks noGrp="1"/>
          </p:cNvSpPr>
          <p:nvPr>
            <p:ph idx="1"/>
          </p:nvPr>
        </p:nvSpPr>
        <p:spPr>
          <a:xfrm>
            <a:off x="941438" y="793237"/>
            <a:ext cx="10515600" cy="5179859"/>
          </a:xfrm>
        </p:spPr>
        <p:txBody>
          <a:bodyPr>
            <a:normAutofit/>
          </a:bodyPr>
          <a:lstStyle/>
          <a:p>
            <a:pPr marL="0" indent="0" algn="ctr">
              <a:buNone/>
            </a:pPr>
            <a:r>
              <a:rPr lang="en-CA" dirty="0"/>
              <a:t>Matthew Bates says it this way:</a:t>
            </a:r>
          </a:p>
          <a:p>
            <a:pPr marL="0" indent="0">
              <a:buNone/>
            </a:pPr>
            <a:r>
              <a:rPr lang="en-CA" i="1" dirty="0"/>
              <a:t>Forgiveness without kingship? </a:t>
            </a:r>
            <a:r>
              <a:rPr lang="en-CA" dirty="0"/>
              <a:t>Our haste to get to what we so badly need causes us to misunderstand </a:t>
            </a:r>
            <a:r>
              <a:rPr lang="en-CA" i="1" dirty="0"/>
              <a:t>how</a:t>
            </a:r>
            <a:r>
              <a:rPr lang="en-CA" dirty="0"/>
              <a:t> forgiveness is available. What is foremost in our minds when we consider the gospel is a transaction at the cross: Jesus is savior redeemer atoning sacrifice and lamb of God. Perhaps he has some vague authority too as Lord. We fail to see that forgiveness flows not just through a person but through </a:t>
            </a:r>
            <a:r>
              <a:rPr lang="en-CA" i="1" dirty="0"/>
              <a:t>a person in his official capacity as king </a:t>
            </a:r>
            <a:r>
              <a:rPr lang="en-CA" dirty="0"/>
              <a:t>- crucified raised and reigning.  While serving as king at God's right hand, he is also the high priest in the sacrificial offering that covers our sins. As will become clear, </a:t>
            </a:r>
            <a:r>
              <a:rPr lang="en-CA" i="1" dirty="0"/>
              <a:t>Jesus’ forgiving power cannot be separated from his royal authority as head of a new creation</a:t>
            </a:r>
            <a:r>
              <a:rPr lang="en-CA" dirty="0"/>
              <a:t>.   pg. 29-30</a:t>
            </a:r>
          </a:p>
          <a:p>
            <a:pPr marL="0" indent="0">
              <a:buNone/>
            </a:pPr>
            <a:endParaRPr lang="en-US" dirty="0"/>
          </a:p>
        </p:txBody>
      </p:sp>
    </p:spTree>
    <p:extLst>
      <p:ext uri="{BB962C8B-B14F-4D97-AF65-F5344CB8AC3E}">
        <p14:creationId xmlns:p14="http://schemas.microsoft.com/office/powerpoint/2010/main" val="3524795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DFB7C-BB23-6044-9F65-97F3180BDFE5}"/>
              </a:ext>
            </a:extLst>
          </p:cNvPr>
          <p:cNvSpPr>
            <a:spLocks noGrp="1"/>
          </p:cNvSpPr>
          <p:nvPr>
            <p:ph idx="1"/>
          </p:nvPr>
        </p:nvSpPr>
        <p:spPr>
          <a:xfrm>
            <a:off x="911942" y="811161"/>
            <a:ext cx="10515600" cy="5368413"/>
          </a:xfrm>
        </p:spPr>
        <p:txBody>
          <a:bodyPr>
            <a:normAutofit lnSpcReduction="10000"/>
          </a:bodyPr>
          <a:lstStyle/>
          <a:p>
            <a:pPr marL="0" indent="0" algn="ctr">
              <a:buNone/>
            </a:pPr>
            <a:r>
              <a:rPr lang="en-CA" b="1" i="1" baseline="30000" dirty="0"/>
              <a:t>3 </a:t>
            </a:r>
            <a:r>
              <a:rPr lang="en-CA" i="1" dirty="0"/>
              <a:t>For what I received I passed on to you as of first importance</a:t>
            </a:r>
            <a:r>
              <a:rPr lang="en-CA" i="1" baseline="30000" dirty="0"/>
              <a:t>[</a:t>
            </a:r>
            <a:r>
              <a:rPr lang="en-CA" i="1" u="sng" baseline="30000" dirty="0">
                <a:hlinkClick r:id="rId2" tooltip="See footnote a"/>
              </a:rPr>
              <a:t>a</a:t>
            </a:r>
            <a:r>
              <a:rPr lang="en-CA" i="1" baseline="30000" dirty="0"/>
              <a:t>]</a:t>
            </a:r>
            <a:r>
              <a:rPr lang="en-CA" i="1" dirty="0"/>
              <a:t>: that Christ died for our sins according to the Scriptures, </a:t>
            </a:r>
            <a:r>
              <a:rPr lang="en-CA" b="1" i="1" baseline="30000" dirty="0"/>
              <a:t>4 </a:t>
            </a:r>
            <a:r>
              <a:rPr lang="en-CA" i="1" dirty="0"/>
              <a:t>that he was buried, that he was raised on the third day according to the Scriptures, </a:t>
            </a:r>
            <a:r>
              <a:rPr lang="en-CA" b="1" i="1" baseline="30000" dirty="0"/>
              <a:t>5 </a:t>
            </a:r>
            <a:r>
              <a:rPr lang="en-CA" i="1" dirty="0"/>
              <a:t>and that he appeared to Cephas,</a:t>
            </a:r>
            <a:r>
              <a:rPr lang="en-CA" i="1" baseline="30000" dirty="0"/>
              <a:t>[</a:t>
            </a:r>
            <a:r>
              <a:rPr lang="en-CA" i="1" u="sng" baseline="30000" dirty="0">
                <a:hlinkClick r:id="rId3" tooltip="See footnote b"/>
              </a:rPr>
              <a:t>b</a:t>
            </a:r>
            <a:r>
              <a:rPr lang="en-CA" i="1" baseline="30000" dirty="0"/>
              <a:t>]</a:t>
            </a:r>
            <a:r>
              <a:rPr lang="en-CA" i="1" dirty="0"/>
              <a:t> and then to the Twelve.</a:t>
            </a:r>
            <a:r>
              <a:rPr lang="en-CA" dirty="0"/>
              <a:t> 1 Corinthians 15: 3-5. NIV</a:t>
            </a:r>
          </a:p>
          <a:p>
            <a:pPr marL="0" indent="0" algn="ctr">
              <a:buNone/>
            </a:pPr>
            <a:endParaRPr lang="en-CA" dirty="0"/>
          </a:p>
          <a:p>
            <a:pPr marL="0" indent="0" algn="ctr">
              <a:buNone/>
            </a:pPr>
            <a:r>
              <a:rPr lang="en-CA" dirty="0"/>
              <a:t>Notice that forgiveness flows through kingship. </a:t>
            </a:r>
          </a:p>
          <a:p>
            <a:pPr marL="0" indent="0" algn="ctr">
              <a:buNone/>
            </a:pPr>
            <a:r>
              <a:rPr lang="en-CA" dirty="0"/>
              <a:t>Paul says nothing here about Jesus. </a:t>
            </a:r>
          </a:p>
          <a:p>
            <a:pPr marL="0" indent="0" algn="ctr">
              <a:buNone/>
            </a:pPr>
            <a:r>
              <a:rPr lang="en-CA" dirty="0"/>
              <a:t>Instead, he speaks about the Christ’s death for our sins. </a:t>
            </a:r>
          </a:p>
          <a:p>
            <a:pPr marL="0" indent="0" algn="ctr">
              <a:buNone/>
            </a:pPr>
            <a:r>
              <a:rPr lang="en-CA" dirty="0"/>
              <a:t>By mentioning the Christ rather than Jesus, </a:t>
            </a:r>
          </a:p>
          <a:p>
            <a:pPr marL="0" indent="0" algn="ctr">
              <a:buNone/>
            </a:pPr>
            <a:r>
              <a:rPr lang="en-CA" dirty="0"/>
              <a:t>Paul stresses that kingship is the vessel </a:t>
            </a:r>
          </a:p>
          <a:p>
            <a:pPr marL="0" indent="0" algn="ctr">
              <a:buNone/>
            </a:pPr>
            <a:r>
              <a:rPr lang="en-CA" dirty="0"/>
              <a:t>through which forgiveness flows.</a:t>
            </a:r>
          </a:p>
          <a:p>
            <a:pPr marL="0" indent="0">
              <a:buNone/>
            </a:pPr>
            <a:endParaRPr lang="en-US" dirty="0"/>
          </a:p>
        </p:txBody>
      </p:sp>
    </p:spTree>
    <p:extLst>
      <p:ext uri="{BB962C8B-B14F-4D97-AF65-F5344CB8AC3E}">
        <p14:creationId xmlns:p14="http://schemas.microsoft.com/office/powerpoint/2010/main" val="1307513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91385E-7C36-4341-804C-B04F35A3120F}"/>
              </a:ext>
            </a:extLst>
          </p:cNvPr>
          <p:cNvSpPr>
            <a:spLocks noGrp="1"/>
          </p:cNvSpPr>
          <p:nvPr>
            <p:ph idx="1"/>
          </p:nvPr>
        </p:nvSpPr>
        <p:spPr>
          <a:xfrm>
            <a:off x="985684" y="1324180"/>
            <a:ext cx="10515600" cy="4351338"/>
          </a:xfrm>
        </p:spPr>
        <p:txBody>
          <a:bodyPr/>
          <a:lstStyle/>
          <a:p>
            <a:pPr marL="0" indent="0" algn="ctr">
              <a:buNone/>
            </a:pPr>
            <a:r>
              <a:rPr lang="en-CA" dirty="0"/>
              <a:t>As we’ve seen in today’s study, </a:t>
            </a:r>
          </a:p>
          <a:p>
            <a:pPr marL="0" indent="0" algn="ctr">
              <a:buNone/>
            </a:pPr>
            <a:r>
              <a:rPr lang="en-CA" dirty="0"/>
              <a:t>the gospel is more than Jesus’ work on the cross.    </a:t>
            </a:r>
          </a:p>
          <a:p>
            <a:pPr marL="0" indent="0" algn="ctr">
              <a:buNone/>
            </a:pPr>
            <a:r>
              <a:rPr lang="en-CA" dirty="0"/>
              <a:t>How does this change your prior view of the gospel?</a:t>
            </a:r>
          </a:p>
          <a:p>
            <a:pPr marL="0" indent="0" algn="ctr">
              <a:buNone/>
            </a:pPr>
            <a:endParaRPr lang="en-CA" dirty="0"/>
          </a:p>
          <a:p>
            <a:pPr marL="0" indent="0" algn="ctr">
              <a:buNone/>
            </a:pPr>
            <a:r>
              <a:rPr lang="en-CA" dirty="0"/>
              <a:t>What does it mean to you to accept the gospel that Jesus is king?   </a:t>
            </a:r>
          </a:p>
          <a:p>
            <a:pPr marL="0" indent="0" algn="ctr">
              <a:buNone/>
            </a:pPr>
            <a:r>
              <a:rPr lang="en-CA" dirty="0"/>
              <a:t>How does/might that change your life?</a:t>
            </a:r>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416713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B093F-39F5-5D4A-B8AF-AC8A2434979A}"/>
              </a:ext>
            </a:extLst>
          </p:cNvPr>
          <p:cNvSpPr>
            <a:spLocks noGrp="1"/>
          </p:cNvSpPr>
          <p:nvPr>
            <p:ph idx="1"/>
          </p:nvPr>
        </p:nvSpPr>
        <p:spPr>
          <a:xfrm>
            <a:off x="852948" y="619432"/>
            <a:ext cx="10515600" cy="5722374"/>
          </a:xfrm>
        </p:spPr>
        <p:txBody>
          <a:bodyPr>
            <a:normAutofit fontScale="92500" lnSpcReduction="20000"/>
          </a:bodyPr>
          <a:lstStyle/>
          <a:p>
            <a:pPr marL="0" indent="0" algn="ctr">
              <a:buNone/>
            </a:pPr>
            <a:r>
              <a:rPr lang="en-CA" b="1" u="sng" dirty="0"/>
              <a:t>PRAY</a:t>
            </a:r>
            <a:endParaRPr lang="en-CA" dirty="0"/>
          </a:p>
          <a:p>
            <a:pPr marL="0" indent="0" algn="ctr">
              <a:buNone/>
            </a:pPr>
            <a:endParaRPr lang="en-CA" dirty="0"/>
          </a:p>
          <a:p>
            <a:pPr marL="0" indent="0" algn="ctr">
              <a:buNone/>
            </a:pPr>
            <a:r>
              <a:rPr lang="en-CA" dirty="0"/>
              <a:t>Father, thank you for the gospel.    </a:t>
            </a:r>
          </a:p>
          <a:p>
            <a:pPr marL="0" indent="0" algn="ctr">
              <a:buNone/>
            </a:pPr>
            <a:r>
              <a:rPr lang="en-CA" dirty="0"/>
              <a:t>Thank you that Jesus came to be my victorious, reigning king.    </a:t>
            </a:r>
          </a:p>
          <a:p>
            <a:pPr marL="0" indent="0" algn="ctr">
              <a:buNone/>
            </a:pPr>
            <a:r>
              <a:rPr lang="en-CA" dirty="0"/>
              <a:t>As we go through these study weeks about the Good News, </a:t>
            </a:r>
          </a:p>
          <a:p>
            <a:pPr marL="0" indent="0" algn="ctr">
              <a:buNone/>
            </a:pPr>
            <a:r>
              <a:rPr lang="en-CA" dirty="0"/>
              <a:t>please fan a flame in my heart to live for king Jesus, </a:t>
            </a:r>
          </a:p>
          <a:p>
            <a:pPr marL="0" indent="0" algn="ctr">
              <a:buNone/>
            </a:pPr>
            <a:r>
              <a:rPr lang="en-CA" dirty="0"/>
              <a:t>to proclaim him as my king and to serve him with my whole heart.  </a:t>
            </a:r>
          </a:p>
          <a:p>
            <a:pPr marL="0" indent="0" algn="ctr">
              <a:buNone/>
            </a:pPr>
            <a:r>
              <a:rPr lang="en-CA" dirty="0"/>
              <a:t>Today, I commit (recommit) my life to live for him, </a:t>
            </a:r>
          </a:p>
          <a:p>
            <a:pPr marL="0" indent="0" algn="ctr">
              <a:buNone/>
            </a:pPr>
            <a:r>
              <a:rPr lang="en-CA" dirty="0"/>
              <a:t>worship him and share him with others.    </a:t>
            </a:r>
          </a:p>
          <a:p>
            <a:pPr marL="0" indent="0" algn="ctr">
              <a:buNone/>
            </a:pPr>
            <a:r>
              <a:rPr lang="en-CA" dirty="0"/>
              <a:t>Thank you for teaching me about your son.   </a:t>
            </a:r>
          </a:p>
          <a:p>
            <a:pPr marL="0" indent="0" algn="ctr">
              <a:buNone/>
            </a:pPr>
            <a:r>
              <a:rPr lang="en-CA" dirty="0"/>
              <a:t>Thank you for filling me with your power to worship him and live for him.   </a:t>
            </a:r>
          </a:p>
          <a:p>
            <a:pPr marL="0" indent="0" algn="ctr">
              <a:buNone/>
            </a:pPr>
            <a:r>
              <a:rPr lang="en-CA" dirty="0"/>
              <a:t>Help me to be faithful to you, to love you and follow you well today.   </a:t>
            </a:r>
          </a:p>
          <a:p>
            <a:pPr marL="0" indent="0" algn="ctr">
              <a:buNone/>
            </a:pPr>
            <a:r>
              <a:rPr lang="en-CA" dirty="0"/>
              <a:t>I ask these things in the name of your son, my king, Jesus, AMEN. </a:t>
            </a:r>
            <a:endParaRPr lang="en-US" dirty="0"/>
          </a:p>
        </p:txBody>
      </p:sp>
    </p:spTree>
    <p:extLst>
      <p:ext uri="{BB962C8B-B14F-4D97-AF65-F5344CB8AC3E}">
        <p14:creationId xmlns:p14="http://schemas.microsoft.com/office/powerpoint/2010/main" val="358589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3C7191-0E1C-2049-851C-66E6BD7429CD}"/>
              </a:ext>
            </a:extLst>
          </p:cNvPr>
          <p:cNvSpPr>
            <a:spLocks noGrp="1"/>
          </p:cNvSpPr>
          <p:nvPr>
            <p:ph idx="1"/>
          </p:nvPr>
        </p:nvSpPr>
        <p:spPr>
          <a:xfrm>
            <a:off x="882446" y="1397922"/>
            <a:ext cx="10515600" cy="4351338"/>
          </a:xfrm>
        </p:spPr>
        <p:txBody>
          <a:bodyPr/>
          <a:lstStyle/>
          <a:p>
            <a:pPr marL="0" indent="0" algn="ctr">
              <a:buNone/>
            </a:pPr>
            <a:r>
              <a:rPr lang="en-CA" dirty="0"/>
              <a:t>Welcome to our series, “The Good News!”   </a:t>
            </a:r>
          </a:p>
          <a:p>
            <a:pPr marL="0" indent="0" algn="ctr">
              <a:buNone/>
            </a:pPr>
            <a:r>
              <a:rPr lang="en-CA" dirty="0"/>
              <a:t>In this 4-week series we will explore the Good News of Jesus </a:t>
            </a:r>
          </a:p>
          <a:p>
            <a:pPr marL="0" indent="0" algn="ctr">
              <a:buNone/>
            </a:pPr>
            <a:r>
              <a:rPr lang="en-CA" dirty="0"/>
              <a:t>and how it radically changes us when we embrace it.   </a:t>
            </a:r>
          </a:p>
          <a:p>
            <a:pPr marL="0" indent="0" algn="ctr">
              <a:buNone/>
            </a:pPr>
            <a:r>
              <a:rPr lang="en-CA" dirty="0"/>
              <a:t>For part one we’ll dive into framing the Good News </a:t>
            </a:r>
          </a:p>
          <a:p>
            <a:pPr marL="0" indent="0" algn="ctr">
              <a:buNone/>
            </a:pPr>
            <a:r>
              <a:rPr lang="en-CA" dirty="0"/>
              <a:t>as the Bible’s core message about Jesus becoming king.  </a:t>
            </a:r>
          </a:p>
          <a:p>
            <a:pPr marL="0" indent="0" algn="ctr">
              <a:buNone/>
            </a:pPr>
            <a:r>
              <a:rPr lang="en-CA" dirty="0"/>
              <a:t>We’ll ask questions like: </a:t>
            </a:r>
          </a:p>
          <a:p>
            <a:pPr marL="0" indent="0" algn="ctr">
              <a:buNone/>
            </a:pPr>
            <a:r>
              <a:rPr lang="en-CA" dirty="0"/>
              <a:t>What exactly is the Gospel?    How do you define it?    Who is it about? </a:t>
            </a:r>
          </a:p>
          <a:p>
            <a:pPr marL="0" indent="0">
              <a:buNone/>
            </a:pPr>
            <a:endParaRPr lang="en-US" dirty="0"/>
          </a:p>
        </p:txBody>
      </p:sp>
    </p:spTree>
    <p:extLst>
      <p:ext uri="{BB962C8B-B14F-4D97-AF65-F5344CB8AC3E}">
        <p14:creationId xmlns:p14="http://schemas.microsoft.com/office/powerpoint/2010/main" val="396273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C393D2-1113-EC46-96F7-356A8E5DFAD9}"/>
              </a:ext>
            </a:extLst>
          </p:cNvPr>
          <p:cNvSpPr>
            <a:spLocks noGrp="1"/>
          </p:cNvSpPr>
          <p:nvPr>
            <p:ph idx="1"/>
          </p:nvPr>
        </p:nvSpPr>
        <p:spPr>
          <a:xfrm>
            <a:off x="808704" y="1220941"/>
            <a:ext cx="10515600" cy="4351338"/>
          </a:xfrm>
        </p:spPr>
        <p:txBody>
          <a:bodyPr/>
          <a:lstStyle/>
          <a:p>
            <a:pPr marL="0" indent="0" algn="ctr">
              <a:buNone/>
            </a:pPr>
            <a:r>
              <a:rPr lang="en-CA" u="sng" dirty="0"/>
              <a:t>That Was Great News!</a:t>
            </a:r>
            <a:endParaRPr lang="en-CA" dirty="0"/>
          </a:p>
          <a:p>
            <a:pPr marL="0" indent="0" algn="ctr">
              <a:buNone/>
            </a:pPr>
            <a:r>
              <a:rPr lang="en-CA" dirty="0"/>
              <a:t>I remember well that moment when my wife, </a:t>
            </a:r>
          </a:p>
          <a:p>
            <a:pPr marL="0" indent="0" algn="ctr">
              <a:buNone/>
            </a:pPr>
            <a:r>
              <a:rPr lang="en-CA" dirty="0"/>
              <a:t>Merlene, said “yes” to my marriage proposal.   </a:t>
            </a:r>
          </a:p>
          <a:p>
            <a:pPr marL="0" indent="0" algn="ctr">
              <a:buNone/>
            </a:pPr>
            <a:r>
              <a:rPr lang="en-CA" dirty="0"/>
              <a:t>Several years later I remember receiving the results </a:t>
            </a:r>
          </a:p>
          <a:p>
            <a:pPr marL="0" indent="0" algn="ctr">
              <a:buNone/>
            </a:pPr>
            <a:r>
              <a:rPr lang="en-CA" dirty="0"/>
              <a:t>that we were expecting baby #1 and then baby #2.   </a:t>
            </a:r>
          </a:p>
          <a:p>
            <a:pPr marL="0" indent="0" algn="ctr">
              <a:buNone/>
            </a:pPr>
            <a:r>
              <a:rPr lang="en-CA" dirty="0"/>
              <a:t>These were times of great news!     </a:t>
            </a:r>
          </a:p>
          <a:p>
            <a:pPr marL="0" indent="0" algn="ctr">
              <a:buNone/>
            </a:pPr>
            <a:r>
              <a:rPr lang="en-CA" dirty="0"/>
              <a:t>What memories do you have of receiving great news?   </a:t>
            </a:r>
          </a:p>
          <a:p>
            <a:pPr marL="0" indent="0" algn="ctr">
              <a:buNone/>
            </a:pPr>
            <a:r>
              <a:rPr lang="en-CA" dirty="0"/>
              <a:t>Share your story with the group!</a:t>
            </a:r>
          </a:p>
          <a:p>
            <a:pPr marL="0" indent="0">
              <a:buNone/>
            </a:pPr>
            <a:endParaRPr lang="en-US" dirty="0"/>
          </a:p>
        </p:txBody>
      </p:sp>
    </p:spTree>
    <p:extLst>
      <p:ext uri="{BB962C8B-B14F-4D97-AF65-F5344CB8AC3E}">
        <p14:creationId xmlns:p14="http://schemas.microsoft.com/office/powerpoint/2010/main" val="11785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317F23-9EBD-EB4D-82CA-6718A0B707F6}"/>
              </a:ext>
            </a:extLst>
          </p:cNvPr>
          <p:cNvSpPr>
            <a:spLocks noGrp="1"/>
          </p:cNvSpPr>
          <p:nvPr>
            <p:ph idx="1"/>
          </p:nvPr>
        </p:nvSpPr>
        <p:spPr>
          <a:xfrm>
            <a:off x="926690" y="1486412"/>
            <a:ext cx="10515600" cy="4351338"/>
          </a:xfrm>
        </p:spPr>
        <p:txBody>
          <a:bodyPr/>
          <a:lstStyle/>
          <a:p>
            <a:pPr marL="0" indent="0" algn="ctr">
              <a:buNone/>
            </a:pPr>
            <a:r>
              <a:rPr lang="en-CA" dirty="0"/>
              <a:t>What is the gospel?   Why do we call it Good News?    </a:t>
            </a:r>
          </a:p>
          <a:p>
            <a:pPr marL="0" indent="0" algn="ctr">
              <a:buNone/>
            </a:pPr>
            <a:r>
              <a:rPr lang="en-CA" dirty="0"/>
              <a:t>How do I tell others about it?     </a:t>
            </a:r>
          </a:p>
          <a:p>
            <a:pPr marL="0" indent="0" algn="ctr">
              <a:buNone/>
            </a:pPr>
            <a:r>
              <a:rPr lang="en-CA" dirty="0"/>
              <a:t>The goal of the first week of our series is that you would </a:t>
            </a:r>
          </a:p>
          <a:p>
            <a:pPr marL="0" indent="0" algn="ctr">
              <a:buNone/>
            </a:pPr>
            <a:r>
              <a:rPr lang="en-CA" dirty="0"/>
              <a:t>grow your understanding of and be able to </a:t>
            </a:r>
          </a:p>
          <a:p>
            <a:pPr marL="0" indent="0" algn="ctr">
              <a:buNone/>
            </a:pPr>
            <a:r>
              <a:rPr lang="en-CA" dirty="0"/>
              <a:t>articulate the crucial truths of the Gospel Message.     </a:t>
            </a:r>
          </a:p>
          <a:p>
            <a:pPr marL="0" indent="0" algn="ctr">
              <a:buNone/>
            </a:pPr>
            <a:r>
              <a:rPr lang="en-CA" dirty="0"/>
              <a:t>Today’s study will help set us up for success in the rest of this series.  </a:t>
            </a:r>
          </a:p>
          <a:p>
            <a:pPr marL="0" indent="0">
              <a:buNone/>
            </a:pPr>
            <a:endParaRPr lang="en-US" dirty="0"/>
          </a:p>
        </p:txBody>
      </p:sp>
    </p:spTree>
    <p:extLst>
      <p:ext uri="{BB962C8B-B14F-4D97-AF65-F5344CB8AC3E}">
        <p14:creationId xmlns:p14="http://schemas.microsoft.com/office/powerpoint/2010/main" val="72793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65C69-AF2C-B64F-98E6-8E8788E06521}"/>
              </a:ext>
            </a:extLst>
          </p:cNvPr>
          <p:cNvSpPr>
            <a:spLocks noGrp="1"/>
          </p:cNvSpPr>
          <p:nvPr>
            <p:ph idx="1"/>
          </p:nvPr>
        </p:nvSpPr>
        <p:spPr>
          <a:xfrm>
            <a:off x="838199" y="1161946"/>
            <a:ext cx="10515600" cy="4351338"/>
          </a:xfrm>
        </p:spPr>
        <p:txBody>
          <a:bodyPr/>
          <a:lstStyle/>
          <a:p>
            <a:pPr marL="0" indent="0" algn="ctr">
              <a:buNone/>
            </a:pPr>
            <a:r>
              <a:rPr lang="en-CA" b="1" dirty="0"/>
              <a:t>WHAT IS THE GOOD NEWS?</a:t>
            </a:r>
            <a:endParaRPr lang="en-CA" dirty="0"/>
          </a:p>
          <a:p>
            <a:pPr marL="0" indent="0" algn="ctr">
              <a:buNone/>
            </a:pPr>
            <a:r>
              <a:rPr lang="en-CA" dirty="0"/>
              <a:t> </a:t>
            </a:r>
          </a:p>
          <a:p>
            <a:pPr marL="0" lvl="0" indent="0" algn="ctr">
              <a:buNone/>
            </a:pPr>
            <a:r>
              <a:rPr lang="en-CA" dirty="0"/>
              <a:t>The Bible, and Christians, often use the term “gospel” or “good news”.  </a:t>
            </a:r>
          </a:p>
          <a:p>
            <a:pPr marL="0" lvl="0" indent="0" algn="ctr">
              <a:buNone/>
            </a:pPr>
            <a:endParaRPr lang="en-CA" dirty="0"/>
          </a:p>
          <a:p>
            <a:pPr marL="0" lvl="0" indent="0" algn="ctr">
              <a:buNone/>
            </a:pPr>
            <a:r>
              <a:rPr lang="en-CA" dirty="0"/>
              <a:t>How would you define what this term refers to or means?</a:t>
            </a:r>
          </a:p>
          <a:p>
            <a:pPr marL="0" lvl="0" indent="0" algn="ctr">
              <a:buNone/>
            </a:pPr>
            <a:endParaRPr lang="en-CA" dirty="0"/>
          </a:p>
          <a:p>
            <a:pPr marL="0" indent="0" algn="ctr">
              <a:buNone/>
            </a:pPr>
            <a:r>
              <a:rPr lang="en-CA" dirty="0"/>
              <a:t>What is an example of a false gospel </a:t>
            </a:r>
          </a:p>
          <a:p>
            <a:pPr marL="0" indent="0" algn="ctr">
              <a:buNone/>
            </a:pPr>
            <a:r>
              <a:rPr lang="en-CA" dirty="0"/>
              <a:t>we hear in culture or even in some churches?</a:t>
            </a:r>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3982190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7DF3D5-5BC2-1C47-8228-574DE1E10F64}"/>
              </a:ext>
            </a:extLst>
          </p:cNvPr>
          <p:cNvSpPr>
            <a:spLocks noGrp="1"/>
          </p:cNvSpPr>
          <p:nvPr>
            <p:ph idx="1"/>
          </p:nvPr>
        </p:nvSpPr>
        <p:spPr>
          <a:xfrm>
            <a:off x="764458" y="1397922"/>
            <a:ext cx="10515600" cy="4351338"/>
          </a:xfrm>
        </p:spPr>
        <p:txBody>
          <a:bodyPr/>
          <a:lstStyle/>
          <a:p>
            <a:pPr marL="0" indent="0" algn="ctr">
              <a:buNone/>
            </a:pPr>
            <a:r>
              <a:rPr lang="en-CA" b="1" dirty="0"/>
              <a:t>CONNECTING GOSPEL TO CHRIST IN THE NEW TESTAMENT</a:t>
            </a:r>
            <a:endParaRPr lang="en-CA" dirty="0"/>
          </a:p>
          <a:p>
            <a:pPr marL="0" indent="0" algn="ctr">
              <a:buNone/>
            </a:pPr>
            <a:r>
              <a:rPr lang="en-CA" b="1" dirty="0"/>
              <a:t> </a:t>
            </a:r>
            <a:endParaRPr lang="en-CA" dirty="0"/>
          </a:p>
          <a:p>
            <a:pPr marL="0" indent="0" algn="ctr">
              <a:buNone/>
            </a:pPr>
            <a:r>
              <a:rPr lang="en-CA" dirty="0"/>
              <a:t>In the bible, the gospel is a multi-faceted term that is meant to invoke the story of Jesus becoming the victorious, saving king.  The Old Testament had a word for this.  We often translate it as Messiah or Christ.  Notice in the examples below how the proclamation of the gospel is tied to the idea that Jesus is the Messiah or Christ.  </a:t>
            </a:r>
          </a:p>
          <a:p>
            <a:pPr marL="0" indent="0">
              <a:buNone/>
            </a:pPr>
            <a:endParaRPr lang="en-US" dirty="0"/>
          </a:p>
        </p:txBody>
      </p:sp>
    </p:spTree>
    <p:extLst>
      <p:ext uri="{BB962C8B-B14F-4D97-AF65-F5344CB8AC3E}">
        <p14:creationId xmlns:p14="http://schemas.microsoft.com/office/powerpoint/2010/main" val="272248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15C806-95A1-2F47-9ABC-26B8390B592D}"/>
              </a:ext>
            </a:extLst>
          </p:cNvPr>
          <p:cNvSpPr>
            <a:spLocks noGrp="1"/>
          </p:cNvSpPr>
          <p:nvPr>
            <p:ph idx="1"/>
          </p:nvPr>
        </p:nvSpPr>
        <p:spPr>
          <a:xfrm>
            <a:off x="117987" y="221226"/>
            <a:ext cx="11901948" cy="6459793"/>
          </a:xfrm>
        </p:spPr>
        <p:txBody>
          <a:bodyPr>
            <a:normAutofit fontScale="85000" lnSpcReduction="20000"/>
          </a:bodyPr>
          <a:lstStyle/>
          <a:p>
            <a:pPr marL="0" indent="0">
              <a:buNone/>
            </a:pPr>
            <a:r>
              <a:rPr lang="en-CA" dirty="0"/>
              <a:t>Acts 5:42 - </a:t>
            </a:r>
            <a:r>
              <a:rPr lang="en-CA" i="1" dirty="0"/>
              <a:t>“Every day in the temple and from house to house they did not cease teaching and </a:t>
            </a:r>
            <a:r>
              <a:rPr lang="en-CA" i="1" dirty="0" err="1"/>
              <a:t>gospeling</a:t>
            </a:r>
            <a:r>
              <a:rPr lang="en-CA" i="1" dirty="0"/>
              <a:t> that the Christ is Jesus.”</a:t>
            </a:r>
            <a:r>
              <a:rPr lang="en-CA" dirty="0"/>
              <a:t>  </a:t>
            </a:r>
          </a:p>
          <a:p>
            <a:pPr marL="0" indent="0">
              <a:buNone/>
            </a:pPr>
            <a:r>
              <a:rPr lang="en-CA" dirty="0"/>
              <a:t> </a:t>
            </a:r>
          </a:p>
          <a:p>
            <a:pPr marL="0" indent="0">
              <a:buNone/>
            </a:pPr>
            <a:r>
              <a:rPr lang="en-CA" dirty="0"/>
              <a:t>Acts 8:4-5 - </a:t>
            </a:r>
            <a:r>
              <a:rPr lang="en-CA" i="1" dirty="0"/>
              <a:t>“Now those who were scattered went about </a:t>
            </a:r>
            <a:r>
              <a:rPr lang="en-CA" i="1" dirty="0" err="1"/>
              <a:t>gospeling</a:t>
            </a:r>
            <a:r>
              <a:rPr lang="en-CA" i="1" dirty="0"/>
              <a:t> the word. Phillip went down to the city of Samaria and proclaimed to them the Christ.”</a:t>
            </a:r>
            <a:endParaRPr lang="en-CA" dirty="0"/>
          </a:p>
          <a:p>
            <a:pPr marL="0" indent="0">
              <a:buNone/>
            </a:pPr>
            <a:r>
              <a:rPr lang="en-CA" dirty="0"/>
              <a:t> </a:t>
            </a:r>
          </a:p>
          <a:p>
            <a:pPr marL="0" indent="0">
              <a:buNone/>
            </a:pPr>
            <a:r>
              <a:rPr lang="en-CA" dirty="0"/>
              <a:t>Acts 9:22 - </a:t>
            </a:r>
            <a:r>
              <a:rPr lang="en-CA" i="1" dirty="0"/>
              <a:t>“Yet Saul baffled the Jews living in Damascus by proving that Jesus is the Messiah.”</a:t>
            </a:r>
            <a:endParaRPr lang="en-CA" dirty="0"/>
          </a:p>
          <a:p>
            <a:pPr marL="0" indent="0">
              <a:buNone/>
            </a:pPr>
            <a:endParaRPr lang="en-CA" dirty="0"/>
          </a:p>
          <a:p>
            <a:pPr marL="0" indent="0">
              <a:buNone/>
            </a:pPr>
            <a:r>
              <a:rPr lang="en-CA" dirty="0"/>
              <a:t>Acts 17:2-3, </a:t>
            </a:r>
            <a:r>
              <a:rPr lang="en-CA" i="1" dirty="0"/>
              <a:t>“Paul reasoned with them from the scriptures explaining and proving that it was necessary for the Christ to suffer and to rise from the dead and saying this is the Christ this Jesus who I am proclaiming to you.”</a:t>
            </a:r>
            <a:endParaRPr lang="en-CA" dirty="0"/>
          </a:p>
          <a:p>
            <a:pPr marL="0" indent="0">
              <a:buNone/>
            </a:pPr>
            <a:r>
              <a:rPr lang="en-CA" dirty="0"/>
              <a:t> </a:t>
            </a:r>
          </a:p>
          <a:p>
            <a:pPr marL="0" indent="0">
              <a:buNone/>
            </a:pPr>
            <a:r>
              <a:rPr lang="en-CA" dirty="0"/>
              <a:t>Acts 18:5 – </a:t>
            </a:r>
            <a:r>
              <a:rPr lang="en-CA" i="1" dirty="0"/>
              <a:t>“Paul was occupied by preaching testifying to the Jews that Jesus is the Messiah.”</a:t>
            </a:r>
            <a:endParaRPr lang="en-CA" dirty="0"/>
          </a:p>
          <a:p>
            <a:pPr marL="0" indent="0">
              <a:buNone/>
            </a:pPr>
            <a:endParaRPr lang="en-CA" dirty="0"/>
          </a:p>
          <a:p>
            <a:pPr marL="0" indent="0">
              <a:buNone/>
            </a:pPr>
            <a:r>
              <a:rPr lang="en-CA" dirty="0"/>
              <a:t>Acts 18:28 – </a:t>
            </a:r>
            <a:r>
              <a:rPr lang="en-CA" i="1" dirty="0"/>
              <a:t>“By the scriptures Apollos showed the Christ to be Jesus.”</a:t>
            </a:r>
            <a:endParaRPr lang="en-CA" dirty="0"/>
          </a:p>
          <a:p>
            <a:pPr marL="0" indent="0">
              <a:buNone/>
            </a:pPr>
            <a:r>
              <a:rPr lang="en-CA" dirty="0"/>
              <a:t> </a:t>
            </a:r>
          </a:p>
          <a:p>
            <a:pPr marL="0" indent="0">
              <a:buNone/>
            </a:pPr>
            <a:r>
              <a:rPr lang="en-CA" dirty="0"/>
              <a:t>Mark 1:1 – </a:t>
            </a:r>
            <a:r>
              <a:rPr lang="en-CA" i="1" dirty="0"/>
              <a:t>“The beginning of the gospel of Jesus the Christ the son of God.”</a:t>
            </a:r>
            <a:endParaRPr lang="en-CA" dirty="0"/>
          </a:p>
          <a:p>
            <a:pPr marL="0" indent="0">
              <a:buNone/>
            </a:pPr>
            <a:endParaRPr lang="en-US" dirty="0"/>
          </a:p>
        </p:txBody>
      </p:sp>
    </p:spTree>
    <p:extLst>
      <p:ext uri="{BB962C8B-B14F-4D97-AF65-F5344CB8AC3E}">
        <p14:creationId xmlns:p14="http://schemas.microsoft.com/office/powerpoint/2010/main" val="102936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95444A-A06C-8742-8870-331FC3C872FC}"/>
              </a:ext>
            </a:extLst>
          </p:cNvPr>
          <p:cNvSpPr>
            <a:spLocks noGrp="1"/>
          </p:cNvSpPr>
          <p:nvPr>
            <p:ph idx="1"/>
          </p:nvPr>
        </p:nvSpPr>
        <p:spPr>
          <a:xfrm>
            <a:off x="852948" y="1442166"/>
            <a:ext cx="10515600" cy="4351338"/>
          </a:xfrm>
        </p:spPr>
        <p:txBody>
          <a:bodyPr/>
          <a:lstStyle/>
          <a:p>
            <a:pPr marL="0" lvl="0" indent="0" algn="ctr">
              <a:buNone/>
            </a:pPr>
            <a:r>
              <a:rPr lang="en-CA" dirty="0"/>
              <a:t>Have you ever noticed before how the good news </a:t>
            </a:r>
          </a:p>
          <a:p>
            <a:pPr marL="0" lvl="0" indent="0" algn="ctr">
              <a:buNone/>
            </a:pPr>
            <a:r>
              <a:rPr lang="en-CA" dirty="0"/>
              <a:t>of the early church in Acts centered on </a:t>
            </a:r>
          </a:p>
          <a:p>
            <a:pPr marL="0" lvl="0" indent="0" algn="ctr">
              <a:buNone/>
            </a:pPr>
            <a:r>
              <a:rPr lang="en-CA" dirty="0"/>
              <a:t>announcing and convincing people that Jesus was the Christ? </a:t>
            </a:r>
          </a:p>
          <a:p>
            <a:pPr marL="0" lvl="0" indent="0" algn="ctr">
              <a:buNone/>
            </a:pPr>
            <a:r>
              <a:rPr lang="en-CA" dirty="0"/>
              <a:t> </a:t>
            </a:r>
          </a:p>
          <a:p>
            <a:pPr marL="0" lvl="0" indent="0" algn="ctr">
              <a:buNone/>
            </a:pPr>
            <a:endParaRPr lang="en-CA" dirty="0"/>
          </a:p>
          <a:p>
            <a:pPr marL="0" lvl="0" indent="0" algn="ctr">
              <a:buNone/>
            </a:pPr>
            <a:r>
              <a:rPr lang="en-CA" dirty="0"/>
              <a:t>How have you understood the term “Christ” in the past?  </a:t>
            </a:r>
          </a:p>
          <a:p>
            <a:pPr marL="0" lvl="0" indent="0" algn="ctr">
              <a:buNone/>
            </a:pPr>
            <a:r>
              <a:rPr lang="en-CA" dirty="0"/>
              <a:t>How do you think most people think about it?</a:t>
            </a:r>
          </a:p>
          <a:p>
            <a:pPr marL="0" indent="0">
              <a:buNone/>
            </a:pPr>
            <a:endParaRPr lang="en-US" dirty="0"/>
          </a:p>
        </p:txBody>
      </p:sp>
    </p:spTree>
    <p:extLst>
      <p:ext uri="{BB962C8B-B14F-4D97-AF65-F5344CB8AC3E}">
        <p14:creationId xmlns:p14="http://schemas.microsoft.com/office/powerpoint/2010/main" val="3080162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0BD15E-8779-5E4F-92FD-3490F8F9124D}"/>
              </a:ext>
            </a:extLst>
          </p:cNvPr>
          <p:cNvSpPr>
            <a:spLocks noGrp="1"/>
          </p:cNvSpPr>
          <p:nvPr>
            <p:ph idx="1"/>
          </p:nvPr>
        </p:nvSpPr>
        <p:spPr>
          <a:xfrm>
            <a:off x="838200" y="737419"/>
            <a:ext cx="10515600" cy="5766620"/>
          </a:xfrm>
        </p:spPr>
        <p:txBody>
          <a:bodyPr>
            <a:normAutofit/>
          </a:bodyPr>
          <a:lstStyle/>
          <a:p>
            <a:pPr marL="0" indent="0" algn="ctr">
              <a:buNone/>
            </a:pPr>
            <a:r>
              <a:rPr lang="en-CA" b="1" dirty="0"/>
              <a:t>CHRIST/MESSIAH IN THE OLD TESTAMENT</a:t>
            </a:r>
            <a:endParaRPr lang="en-CA" dirty="0"/>
          </a:p>
          <a:p>
            <a:pPr marL="0" indent="0" algn="ctr">
              <a:buNone/>
            </a:pPr>
            <a:r>
              <a:rPr lang="en-CA" b="1" dirty="0"/>
              <a:t> </a:t>
            </a:r>
            <a:endParaRPr lang="en-CA" dirty="0"/>
          </a:p>
          <a:p>
            <a:pPr marL="0" indent="0" algn="ctr">
              <a:buNone/>
            </a:pPr>
            <a:r>
              <a:rPr lang="en-CA" dirty="0"/>
              <a:t>What does it mean to say that Jesus is the Christ?   </a:t>
            </a:r>
          </a:p>
          <a:p>
            <a:pPr marL="0" indent="0" algn="ctr">
              <a:buNone/>
            </a:pPr>
            <a:r>
              <a:rPr lang="en-CA" dirty="0"/>
              <a:t>Let’s explore that question.</a:t>
            </a:r>
          </a:p>
          <a:p>
            <a:pPr marL="0" indent="0" algn="ctr">
              <a:buNone/>
            </a:pPr>
            <a:r>
              <a:rPr lang="en-CA" dirty="0"/>
              <a:t>The words “Messiah” (from Hebrew) </a:t>
            </a:r>
          </a:p>
          <a:p>
            <a:pPr marL="0" indent="0" algn="ctr">
              <a:buNone/>
            </a:pPr>
            <a:r>
              <a:rPr lang="en-CA" dirty="0"/>
              <a:t>and “Christ” (from Greek) pertain to oil. </a:t>
            </a:r>
          </a:p>
          <a:p>
            <a:pPr marL="0" indent="0" algn="ctr">
              <a:buNone/>
            </a:pPr>
            <a:r>
              <a:rPr lang="en-CA" dirty="0"/>
              <a:t>Prophets, priests and kings were anointed </a:t>
            </a:r>
          </a:p>
          <a:p>
            <a:pPr marL="0" indent="0" algn="ctr">
              <a:buNone/>
            </a:pPr>
            <a:r>
              <a:rPr lang="en-CA" dirty="0"/>
              <a:t>with holy fluid – oil - in order to be devoted </a:t>
            </a:r>
          </a:p>
          <a:p>
            <a:pPr marL="0" indent="0" algn="ctr">
              <a:buNone/>
            </a:pPr>
            <a:r>
              <a:rPr lang="en-CA" dirty="0"/>
              <a:t>for special purposes in the Old Testament </a:t>
            </a:r>
          </a:p>
          <a:p>
            <a:pPr marL="0" indent="0" algn="ctr">
              <a:buNone/>
            </a:pPr>
            <a:endParaRPr lang="en-CA" dirty="0"/>
          </a:p>
          <a:p>
            <a:pPr marL="0" indent="0" algn="ctr">
              <a:buNone/>
            </a:pPr>
            <a:r>
              <a:rPr lang="en-CA" dirty="0"/>
              <a:t>READ - Exodus 40: 15, 1 Kings 19:16, Psalm 89:20</a:t>
            </a:r>
          </a:p>
          <a:p>
            <a:pPr marL="0" indent="0">
              <a:buNone/>
            </a:pPr>
            <a:endParaRPr lang="en-US" dirty="0"/>
          </a:p>
        </p:txBody>
      </p:sp>
    </p:spTree>
    <p:extLst>
      <p:ext uri="{BB962C8B-B14F-4D97-AF65-F5344CB8AC3E}">
        <p14:creationId xmlns:p14="http://schemas.microsoft.com/office/powerpoint/2010/main" val="3555592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996</TotalTime>
  <Words>1457</Words>
  <Application>Microsoft Macintosh PowerPoint</Application>
  <PresentationFormat>Widescreen</PresentationFormat>
  <Paragraphs>130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NEWS</dc:title>
  <dc:creator>Jeff Austen</dc:creator>
  <cp:lastModifiedBy>Hayley Martin</cp:lastModifiedBy>
  <cp:revision>6</cp:revision>
  <dcterms:created xsi:type="dcterms:W3CDTF">2023-04-11T20:20:29Z</dcterms:created>
  <dcterms:modified xsi:type="dcterms:W3CDTF">2023-04-12T16:50:08Z</dcterms:modified>
</cp:coreProperties>
</file>