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1" r:id="rId6"/>
    <p:sldId id="262" r:id="rId7"/>
    <p:sldId id="272" r:id="rId8"/>
    <p:sldId id="273" r:id="rId9"/>
    <p:sldId id="274" r:id="rId10"/>
    <p:sldId id="275"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40" d="100"/>
          <a:sy n="40" d="100"/>
        </p:scale>
        <p:origin x="10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24B2-41A6-0A44-BD03-75F5969A9778}" type="datetimeFigureOut">
              <a:rPr lang="en-US" smtClean="0"/>
              <a:t>4/29/2021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60C06-E825-BD49-AE6B-CFBC0C191870}" type="slidenum">
              <a:rPr lang="en-US" smtClean="0"/>
              <a:t>‹#›</a:t>
            </a:fld>
            <a:endParaRPr lang="en-US"/>
          </a:p>
        </p:txBody>
      </p:sp>
    </p:spTree>
    <p:extLst>
      <p:ext uri="{BB962C8B-B14F-4D97-AF65-F5344CB8AC3E}">
        <p14:creationId xmlns:p14="http://schemas.microsoft.com/office/powerpoint/2010/main" val="214514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A60C06-E825-BD49-AE6B-CFBC0C191870}" type="slidenum">
              <a:rPr lang="en-US" smtClean="0"/>
              <a:t>5</a:t>
            </a:fld>
            <a:endParaRPr lang="en-US"/>
          </a:p>
        </p:txBody>
      </p:sp>
    </p:spTree>
    <p:extLst>
      <p:ext uri="{BB962C8B-B14F-4D97-AF65-F5344CB8AC3E}">
        <p14:creationId xmlns:p14="http://schemas.microsoft.com/office/powerpoint/2010/main" val="389824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6F37-E123-004E-B25A-BC52D40E0B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4093A-6095-BA42-BC3F-284E70449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D8838A-89B1-1F40-B463-360453F30419}"/>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53A1FC28-C059-EC43-9AFB-6722DF0AB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45039-A84D-BB45-A57D-F6B5045A656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36070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DB9B-0EE1-9743-9D3A-9B665627DB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0DDCDD-6D29-E144-900C-1C0C6CEDF2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3C38A-DA1A-D042-AADE-F12374748528}"/>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424982EE-11A3-F742-B145-20C857AAD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3CB1E-C9F6-8645-905C-78B2F365C89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187738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7A52F-033C-E045-BF51-D6DA8979E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81591A-AE98-CE46-AD08-CA7C01538B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13D10F-2429-B44D-BA5E-F7F57259A35E}"/>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68CEDA97-8C34-AF4D-BA1D-CD5978372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4A397-7B67-7A47-888C-CB3C477981EE}"/>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8070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C91E-495E-E441-8D6B-EDBD4F39A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58B4E8-23E9-804D-98AE-9433CFFE2C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899AB-C2FD-2E4D-B95E-A108875440A0}"/>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6168D54B-13A2-7340-9345-845BB82F2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DD88A-A821-FE40-AA02-2AD2D8027AB5}"/>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9921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24FC-6CC9-834E-AD41-5E436E49D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1F45D6-0542-9647-A20A-1A7BBD648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9118C3-A293-E34C-B144-69A515A76A13}"/>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9FAB831E-7486-CD44-8121-CC09D6FB1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AAC9A-09AF-8848-94FB-13EC1599523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97974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4CA3-7274-7146-8978-8D5C99FB1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31254-BE66-1D46-86EB-3214CBB5F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05771F-7F63-924F-86BD-976959015C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F24FFA-FFB6-BE4A-8AAE-1ECAB6620BD5}"/>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6" name="Footer Placeholder 5">
            <a:extLst>
              <a:ext uri="{FF2B5EF4-FFF2-40B4-BE49-F238E27FC236}">
                <a16:creationId xmlns:a16="http://schemas.microsoft.com/office/drawing/2014/main" id="{CBD5EC58-C9CC-C74E-A952-84AFCFE0E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B1DD8-152C-C24D-9409-E7B97C465EB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61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F9DE3-A3BE-A24E-9176-80BC36BE1B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04D70-C144-4C4C-87B4-CB39CF30F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527AD-685F-224F-9BCE-AF10B3D20A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FAC377-01AE-F648-A76B-D2F322A549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3B491A-0339-B84F-8605-DEF3E9BE71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6BDBC-E8A0-4541-880C-7698EEC49451}"/>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8" name="Footer Placeholder 7">
            <a:extLst>
              <a:ext uri="{FF2B5EF4-FFF2-40B4-BE49-F238E27FC236}">
                <a16:creationId xmlns:a16="http://schemas.microsoft.com/office/drawing/2014/main" id="{FC2356A4-46F2-554F-9BE6-01BC2E8C57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C1F985-7432-2C48-A83D-CBFE4374A20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146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52F7-34C2-C947-A7FF-4161DA84E2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203AB1-F187-BB47-BCE8-BEB7ED3E2E9E}"/>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4" name="Footer Placeholder 3">
            <a:extLst>
              <a:ext uri="{FF2B5EF4-FFF2-40B4-BE49-F238E27FC236}">
                <a16:creationId xmlns:a16="http://schemas.microsoft.com/office/drawing/2014/main" id="{DB38F84F-0C52-D540-A767-5F4F02020F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484E37-3BDB-2E48-B083-802D5628171D}"/>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844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37A74F-32BB-334F-8E93-8FA5A95249D5}"/>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3" name="Footer Placeholder 2">
            <a:extLst>
              <a:ext uri="{FF2B5EF4-FFF2-40B4-BE49-F238E27FC236}">
                <a16:creationId xmlns:a16="http://schemas.microsoft.com/office/drawing/2014/main" id="{6F65A7FB-963E-344F-8B33-D7AA74722F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75531-97F3-FB48-8F83-3D87A4F0AB8C}"/>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6137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D58C-72D2-3646-B5BB-A6EF3610C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5DF0EE-133E-384F-9AFB-054329146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43D82D-768A-814E-AA44-9B3FA4B3D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C9081C-1253-5643-BC49-49172BE414C8}"/>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6" name="Footer Placeholder 5">
            <a:extLst>
              <a:ext uri="{FF2B5EF4-FFF2-40B4-BE49-F238E27FC236}">
                <a16:creationId xmlns:a16="http://schemas.microsoft.com/office/drawing/2014/main" id="{24BB8D32-E9AF-9B47-A943-326C52580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7D864-9292-184E-A02D-893793A48AB4}"/>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457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AAD8-5743-B747-85EE-4B1D41142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87EF9-1176-1F42-AB2D-5914BEAA4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C7F038-BF3C-484F-8865-1318EB55D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536719-4440-F24D-B9B7-E876FD4D0BAE}"/>
              </a:ext>
            </a:extLst>
          </p:cNvPr>
          <p:cNvSpPr>
            <a:spLocks noGrp="1"/>
          </p:cNvSpPr>
          <p:nvPr>
            <p:ph type="dt" sz="half" idx="10"/>
          </p:nvPr>
        </p:nvSpPr>
        <p:spPr/>
        <p:txBody>
          <a:bodyPr/>
          <a:lstStyle/>
          <a:p>
            <a:fld id="{2B1CB262-0D74-244C-8A72-1FF0BADDC12F}" type="datetimeFigureOut">
              <a:rPr lang="en-US" smtClean="0"/>
              <a:t>4/29/2021</a:t>
            </a:fld>
            <a:endParaRPr lang="en-US"/>
          </a:p>
        </p:txBody>
      </p:sp>
      <p:sp>
        <p:nvSpPr>
          <p:cNvPr id="6" name="Footer Placeholder 5">
            <a:extLst>
              <a:ext uri="{FF2B5EF4-FFF2-40B4-BE49-F238E27FC236}">
                <a16:creationId xmlns:a16="http://schemas.microsoft.com/office/drawing/2014/main" id="{8D46F14C-7292-884B-8278-16942410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7824C-A621-C44A-95AC-5AF0AEB8A271}"/>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83015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7A9C4-DFEC-5244-A5A4-B4A5BC0A4E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E38A7D-8296-0444-B475-137FD1A18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3009D-A372-0D45-A55C-93B7241EA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CB262-0D74-244C-8A72-1FF0BADDC12F}" type="datetimeFigureOut">
              <a:rPr lang="en-US" smtClean="0"/>
              <a:t>4/29/2021</a:t>
            </a:fld>
            <a:endParaRPr lang="en-US"/>
          </a:p>
        </p:txBody>
      </p:sp>
      <p:sp>
        <p:nvSpPr>
          <p:cNvPr id="5" name="Footer Placeholder 4">
            <a:extLst>
              <a:ext uri="{FF2B5EF4-FFF2-40B4-BE49-F238E27FC236}">
                <a16:creationId xmlns:a16="http://schemas.microsoft.com/office/drawing/2014/main" id="{674B7256-2FF1-8C40-8223-8360CF001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93B59F-255C-2D41-B01A-2FA496841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AA7C7-C1B4-A04F-8406-453AA1698569}" type="slidenum">
              <a:rPr lang="en-US" smtClean="0"/>
              <a:t>‹#›</a:t>
            </a:fld>
            <a:endParaRPr lang="en-US"/>
          </a:p>
        </p:txBody>
      </p:sp>
    </p:spTree>
    <p:extLst>
      <p:ext uri="{BB962C8B-B14F-4D97-AF65-F5344CB8AC3E}">
        <p14:creationId xmlns:p14="http://schemas.microsoft.com/office/powerpoint/2010/main" val="105248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7386-6E07-A94C-95C8-9296270F4DF7}"/>
              </a:ext>
            </a:extLst>
          </p:cNvPr>
          <p:cNvSpPr>
            <a:spLocks noGrp="1"/>
          </p:cNvSpPr>
          <p:nvPr>
            <p:ph type="ctrTitle"/>
          </p:nvPr>
        </p:nvSpPr>
        <p:spPr/>
        <p:txBody>
          <a:bodyPr/>
          <a:lstStyle/>
          <a:p>
            <a:r>
              <a:rPr lang="en-US" b="1" dirty="0"/>
              <a:t>REAL GOOD QUESTIONS</a:t>
            </a:r>
          </a:p>
        </p:txBody>
      </p:sp>
      <p:sp>
        <p:nvSpPr>
          <p:cNvPr id="3" name="Subtitle 2">
            <a:extLst>
              <a:ext uri="{FF2B5EF4-FFF2-40B4-BE49-F238E27FC236}">
                <a16:creationId xmlns:a16="http://schemas.microsoft.com/office/drawing/2014/main" id="{3626099B-0006-3948-BE93-951CFC4138F4}"/>
              </a:ext>
            </a:extLst>
          </p:cNvPr>
          <p:cNvSpPr>
            <a:spLocks noGrp="1"/>
          </p:cNvSpPr>
          <p:nvPr>
            <p:ph type="subTitle" idx="1"/>
          </p:nvPr>
        </p:nvSpPr>
        <p:spPr/>
        <p:txBody>
          <a:bodyPr>
            <a:normAutofit/>
          </a:bodyPr>
          <a:lstStyle/>
          <a:p>
            <a:r>
              <a:rPr lang="en-CA" sz="4000" b="1" dirty="0"/>
              <a:t>“How Can Christianity Claim It’s Right </a:t>
            </a:r>
          </a:p>
          <a:p>
            <a:r>
              <a:rPr lang="en-CA" sz="4000" b="1" dirty="0"/>
              <a:t>and All Other Faiths are Wrong?”</a:t>
            </a:r>
            <a:endParaRPr lang="en-CA" sz="4000" dirty="0"/>
          </a:p>
          <a:p>
            <a:endParaRPr lang="en-CA" sz="4000" dirty="0">
              <a:latin typeface="+mj-lt"/>
            </a:endParaRPr>
          </a:p>
          <a:p>
            <a:endParaRPr lang="en-US" sz="3200" b="1" dirty="0"/>
          </a:p>
        </p:txBody>
      </p:sp>
    </p:spTree>
    <p:extLst>
      <p:ext uri="{BB962C8B-B14F-4D97-AF65-F5344CB8AC3E}">
        <p14:creationId xmlns:p14="http://schemas.microsoft.com/office/powerpoint/2010/main" val="20185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84789-EA53-E843-A42E-724718DE6BDA}"/>
              </a:ext>
            </a:extLst>
          </p:cNvPr>
          <p:cNvSpPr>
            <a:spLocks noGrp="1"/>
          </p:cNvSpPr>
          <p:nvPr>
            <p:ph idx="1"/>
          </p:nvPr>
        </p:nvSpPr>
        <p:spPr>
          <a:xfrm>
            <a:off x="838200" y="1066800"/>
            <a:ext cx="10515600" cy="5110163"/>
          </a:xfrm>
        </p:spPr>
        <p:txBody>
          <a:bodyPr>
            <a:normAutofit/>
          </a:bodyPr>
          <a:lstStyle/>
          <a:p>
            <a:pPr marL="0" indent="0">
              <a:buNone/>
            </a:pPr>
            <a:r>
              <a:rPr lang="en-CA" b="1" u="sng" dirty="0"/>
              <a:t>Christianity is Narrow in its Claims but Broad in Its Invitation</a:t>
            </a:r>
            <a:endParaRPr lang="en-CA" dirty="0"/>
          </a:p>
          <a:p>
            <a:pPr marL="0" indent="0">
              <a:buNone/>
            </a:pPr>
            <a:endParaRPr lang="en-US" dirty="0"/>
          </a:p>
          <a:p>
            <a:pPr marL="0" indent="0">
              <a:buNone/>
            </a:pPr>
            <a:r>
              <a:rPr lang="en-US" dirty="0"/>
              <a:t>READ:  Romans 10:9-15</a:t>
            </a:r>
          </a:p>
          <a:p>
            <a:pPr marL="0" indent="0">
              <a:buNone/>
            </a:pPr>
            <a:endParaRPr lang="en-US" dirty="0"/>
          </a:p>
          <a:p>
            <a:pPr marL="0" indent="0">
              <a:buNone/>
            </a:pPr>
            <a:r>
              <a:rPr lang="en-CA" dirty="0"/>
              <a:t>In these verses we read about “how to be saved”.   </a:t>
            </a:r>
          </a:p>
          <a:p>
            <a:pPr marL="0" indent="0" algn="ctr">
              <a:buNone/>
            </a:pPr>
            <a:endParaRPr lang="en-CA" b="1" dirty="0"/>
          </a:p>
          <a:p>
            <a:pPr marL="0" indent="0" algn="ctr">
              <a:buNone/>
            </a:pPr>
            <a:r>
              <a:rPr lang="en-CA" b="1" dirty="0"/>
              <a:t>What do you notice about who this invitation is open to?</a:t>
            </a:r>
            <a:endParaRPr lang="en-CA" dirty="0"/>
          </a:p>
          <a:p>
            <a:pPr marL="0" indent="0" algn="ctr">
              <a:buNone/>
            </a:pPr>
            <a:endParaRPr lang="en-US" dirty="0"/>
          </a:p>
          <a:p>
            <a:pPr marL="0" indent="0" algn="ctr">
              <a:buNone/>
            </a:pPr>
            <a:r>
              <a:rPr lang="en-CA" b="1" dirty="0"/>
              <a:t>What do these verses tell you about our mission to share the invitation, the Good News of salvation through Jesus?</a:t>
            </a:r>
            <a:endParaRPr lang="en-CA" dirty="0"/>
          </a:p>
          <a:p>
            <a:pPr marL="0" indent="0">
              <a:buNone/>
            </a:pPr>
            <a:endParaRPr lang="en-US" dirty="0"/>
          </a:p>
        </p:txBody>
      </p:sp>
    </p:spTree>
    <p:extLst>
      <p:ext uri="{BB962C8B-B14F-4D97-AF65-F5344CB8AC3E}">
        <p14:creationId xmlns:p14="http://schemas.microsoft.com/office/powerpoint/2010/main" val="63324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B1A4B6-84AA-1E48-B3FD-9D71239FC1B1}"/>
              </a:ext>
            </a:extLst>
          </p:cNvPr>
          <p:cNvSpPr>
            <a:spLocks noGrp="1"/>
          </p:cNvSpPr>
          <p:nvPr>
            <p:ph idx="1"/>
          </p:nvPr>
        </p:nvSpPr>
        <p:spPr>
          <a:xfrm>
            <a:off x="852948" y="457200"/>
            <a:ext cx="10515600" cy="6151417"/>
          </a:xfrm>
        </p:spPr>
        <p:txBody>
          <a:bodyPr>
            <a:normAutofit fontScale="92500" lnSpcReduction="20000"/>
          </a:bodyPr>
          <a:lstStyle/>
          <a:p>
            <a:pPr marL="0" indent="0" algn="ctr">
              <a:buNone/>
            </a:pPr>
            <a:r>
              <a:rPr lang="en-CA" b="1" u="sng" dirty="0"/>
              <a:t>PRAYER</a:t>
            </a:r>
            <a:endParaRPr lang="en-CA" dirty="0"/>
          </a:p>
          <a:p>
            <a:pPr marL="0" indent="0">
              <a:buNone/>
            </a:pPr>
            <a:endParaRPr lang="en-CA" dirty="0"/>
          </a:p>
          <a:p>
            <a:pPr marL="0" indent="0">
              <a:buNone/>
            </a:pPr>
            <a:r>
              <a:rPr lang="en-CA" dirty="0"/>
              <a:t>Today let’s pray for our Celebrate Recovery (CR) Ministry at Creekside.    CR exists to help people find recovery from hurts, habits and hang-ups.    This group meets weekly to find Christ in their recovery journey.     </a:t>
            </a:r>
          </a:p>
          <a:p>
            <a:pPr marL="0" indent="0">
              <a:buNone/>
            </a:pPr>
            <a:r>
              <a:rPr lang="en-CA" dirty="0"/>
              <a:t> </a:t>
            </a:r>
          </a:p>
          <a:p>
            <a:pPr lvl="0"/>
            <a:r>
              <a:rPr lang="en-CA" dirty="0"/>
              <a:t>Please pray for serving our community well as we move to Zoom Large Group instead of streaming on Facebook - that we can keep the group safe and provide a place for newcomers to feel welcome.</a:t>
            </a:r>
          </a:p>
          <a:p>
            <a:pPr marL="0" indent="0">
              <a:buNone/>
            </a:pPr>
            <a:r>
              <a:rPr lang="en-CA" dirty="0"/>
              <a:t> </a:t>
            </a:r>
          </a:p>
          <a:p>
            <a:pPr lvl="0"/>
            <a:r>
              <a:rPr lang="en-CA" dirty="0"/>
              <a:t>Please pray that those joining us would continue to seek Jesus and his healing power.  Our mission is to help people experience change as they .. Follow Jesus. Love God. Love People.</a:t>
            </a:r>
          </a:p>
          <a:p>
            <a:pPr marL="0" indent="0">
              <a:buNone/>
            </a:pPr>
            <a:r>
              <a:rPr lang="en-CA" dirty="0"/>
              <a:t> </a:t>
            </a:r>
          </a:p>
          <a:p>
            <a:pPr lvl="0"/>
            <a:r>
              <a:rPr lang="en-CA" dirty="0"/>
              <a:t>Please ask God to provide more leaders and volunteers for our ministry.  He is faithful!</a:t>
            </a:r>
          </a:p>
          <a:p>
            <a:pPr marL="0" indent="0">
              <a:buNone/>
            </a:pPr>
            <a:endParaRPr lang="en-CA" b="1" dirty="0"/>
          </a:p>
          <a:p>
            <a:pPr marL="0" indent="0">
              <a:buNone/>
            </a:pPr>
            <a:endParaRPr lang="en-CA" b="1" dirty="0"/>
          </a:p>
          <a:p>
            <a:pPr marL="0" indent="0">
              <a:buNone/>
            </a:pPr>
            <a:endParaRPr lang="en-CA" b="1" dirty="0"/>
          </a:p>
          <a:p>
            <a:pPr marL="0" indent="0">
              <a:buNone/>
            </a:pPr>
            <a:endParaRPr lang="en-US" dirty="0"/>
          </a:p>
        </p:txBody>
      </p:sp>
    </p:spTree>
    <p:extLst>
      <p:ext uri="{BB962C8B-B14F-4D97-AF65-F5344CB8AC3E}">
        <p14:creationId xmlns:p14="http://schemas.microsoft.com/office/powerpoint/2010/main" val="95289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77780-16DA-D64D-B7F4-C6E4E7E77C51}"/>
              </a:ext>
            </a:extLst>
          </p:cNvPr>
          <p:cNvSpPr>
            <a:spLocks noGrp="1"/>
          </p:cNvSpPr>
          <p:nvPr>
            <p:ph idx="1"/>
          </p:nvPr>
        </p:nvSpPr>
        <p:spPr>
          <a:xfrm>
            <a:off x="865910" y="2171988"/>
            <a:ext cx="10515600" cy="3203575"/>
          </a:xfrm>
        </p:spPr>
        <p:txBody>
          <a:bodyPr>
            <a:normAutofit/>
          </a:bodyPr>
          <a:lstStyle/>
          <a:p>
            <a:pPr marL="0" indent="0" algn="ctr">
              <a:buNone/>
            </a:pPr>
            <a:r>
              <a:rPr lang="en-US" u="sng" dirty="0"/>
              <a:t>MY CONNECTIONS TO PEOPLE OF OTHER FAITHS</a:t>
            </a:r>
          </a:p>
          <a:p>
            <a:pPr marL="0" indent="0">
              <a:buNone/>
            </a:pPr>
            <a:endParaRPr lang="en-US" u="sng" dirty="0"/>
          </a:p>
          <a:p>
            <a:pPr marL="0" indent="0" algn="ctr">
              <a:buNone/>
            </a:pPr>
            <a:r>
              <a:rPr lang="en-CA" b="1" dirty="0"/>
              <a:t>How have your connections with people </a:t>
            </a:r>
          </a:p>
          <a:p>
            <a:pPr marL="0" indent="0" algn="ctr">
              <a:buNone/>
            </a:pPr>
            <a:r>
              <a:rPr lang="en-CA" b="1" dirty="0"/>
              <a:t>of other faith backgrounds impacted your life?   </a:t>
            </a:r>
          </a:p>
          <a:p>
            <a:pPr marL="0" indent="0" algn="ctr">
              <a:buNone/>
            </a:pPr>
            <a:endParaRPr lang="en-CA" b="1" dirty="0"/>
          </a:p>
          <a:p>
            <a:pPr marL="0" indent="0" algn="ctr">
              <a:buNone/>
            </a:pPr>
            <a:r>
              <a:rPr lang="en-CA" b="1" dirty="0"/>
              <a:t>How have these connections helped you understand your own faith? </a:t>
            </a:r>
            <a:endParaRPr lang="en-CA" dirty="0"/>
          </a:p>
          <a:p>
            <a:pPr marL="0" indent="0">
              <a:buNone/>
            </a:pPr>
            <a:endParaRPr lang="en-US" dirty="0"/>
          </a:p>
        </p:txBody>
      </p:sp>
    </p:spTree>
    <p:extLst>
      <p:ext uri="{BB962C8B-B14F-4D97-AF65-F5344CB8AC3E}">
        <p14:creationId xmlns:p14="http://schemas.microsoft.com/office/powerpoint/2010/main" val="30393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3ED6D-8523-124E-8D15-32CFCD85B7F9}"/>
              </a:ext>
            </a:extLst>
          </p:cNvPr>
          <p:cNvSpPr>
            <a:spLocks noGrp="1"/>
          </p:cNvSpPr>
          <p:nvPr>
            <p:ph idx="1"/>
          </p:nvPr>
        </p:nvSpPr>
        <p:spPr>
          <a:xfrm>
            <a:off x="838200" y="250723"/>
            <a:ext cx="10515600" cy="6400800"/>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lgn="ctr">
              <a:buNone/>
            </a:pPr>
            <a:endParaRPr lang="en-CA" dirty="0"/>
          </a:p>
          <a:p>
            <a:pPr marL="0" indent="0" algn="ctr">
              <a:buNone/>
            </a:pPr>
            <a:r>
              <a:rPr lang="en-CA" dirty="0"/>
              <a:t>On Sunday, Pete spoke to the key reasons </a:t>
            </a:r>
          </a:p>
          <a:p>
            <a:pPr marL="0" indent="0" algn="ctr">
              <a:buNone/>
            </a:pPr>
            <a:r>
              <a:rPr lang="en-CA" dirty="0"/>
              <a:t>why Christianity can claim it is the one true faith.    </a:t>
            </a:r>
          </a:p>
          <a:p>
            <a:pPr marL="0" indent="0" algn="ctr">
              <a:buNone/>
            </a:pPr>
            <a:endParaRPr lang="en-CA" b="1" dirty="0"/>
          </a:p>
          <a:p>
            <a:pPr marL="0" indent="0" algn="ctr">
              <a:buNone/>
            </a:pPr>
            <a:r>
              <a:rPr lang="en-CA" b="1" dirty="0"/>
              <a:t>What was a highlight for you from what he taught?</a:t>
            </a:r>
            <a:r>
              <a:rPr lang="en-CA" dirty="0"/>
              <a:t> </a:t>
            </a:r>
            <a:endParaRPr lang="en-US" dirty="0"/>
          </a:p>
        </p:txBody>
      </p:sp>
    </p:spTree>
    <p:extLst>
      <p:ext uri="{BB962C8B-B14F-4D97-AF65-F5344CB8AC3E}">
        <p14:creationId xmlns:p14="http://schemas.microsoft.com/office/powerpoint/2010/main" val="32170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FA88F-42C5-FB4E-93E1-11193F86B2AF}"/>
              </a:ext>
            </a:extLst>
          </p:cNvPr>
          <p:cNvSpPr>
            <a:spLocks noGrp="1"/>
          </p:cNvSpPr>
          <p:nvPr>
            <p:ph idx="1"/>
          </p:nvPr>
        </p:nvSpPr>
        <p:spPr>
          <a:xfrm>
            <a:off x="1118418" y="571117"/>
            <a:ext cx="10515600" cy="5635719"/>
          </a:xfrm>
        </p:spPr>
        <p:txBody>
          <a:bodyPr>
            <a:normAutofit/>
          </a:bodyPr>
          <a:lstStyle/>
          <a:p>
            <a:pPr marL="0" indent="0">
              <a:buNone/>
            </a:pPr>
            <a:endParaRPr lang="en-CA" dirty="0"/>
          </a:p>
          <a:p>
            <a:pPr marL="0" indent="0" algn="ctr">
              <a:buNone/>
            </a:pPr>
            <a:endParaRPr lang="en-CA" dirty="0"/>
          </a:p>
          <a:p>
            <a:pPr marL="0" indent="0">
              <a:buNone/>
            </a:pPr>
            <a:r>
              <a:rPr lang="en-CA" u="sng" dirty="0"/>
              <a:t>Our Beliefs – Salvation </a:t>
            </a:r>
            <a:endParaRPr lang="en-CA" dirty="0"/>
          </a:p>
          <a:p>
            <a:pPr marL="0" indent="0">
              <a:buNone/>
            </a:pPr>
            <a:r>
              <a:rPr lang="en-CA" dirty="0"/>
              <a:t>We believe every person needs to be restored to life with God. Salvation is a gift from God graciously offered to humanity. It cannot be earned by any human effort. To receive this gift a person must repent, which involves turning from one’s own way to God’s way, and place their faith in the person and sacrifice of the Lord Jesus Christ. By placing one’s faith in Jesus Christ a person becomes a child of God and begins a new, eternally secure relationship with God. Salvation will be evidenced by a changed life.</a:t>
            </a:r>
          </a:p>
          <a:p>
            <a:pPr marL="0" indent="0" algn="ctr">
              <a:buNone/>
            </a:pPr>
            <a:endParaRPr lang="en-CA" b="1"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78063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4D03F-3180-4E4F-A229-161030CB8233}"/>
              </a:ext>
            </a:extLst>
          </p:cNvPr>
          <p:cNvSpPr>
            <a:spLocks noGrp="1"/>
          </p:cNvSpPr>
          <p:nvPr>
            <p:ph idx="1"/>
          </p:nvPr>
        </p:nvSpPr>
        <p:spPr>
          <a:xfrm>
            <a:off x="401782" y="415636"/>
            <a:ext cx="11582400" cy="6151419"/>
          </a:xfrm>
        </p:spPr>
        <p:txBody>
          <a:bodyPr>
            <a:normAutofit/>
          </a:bodyPr>
          <a:lstStyle/>
          <a:p>
            <a:pPr marL="0" indent="0" algn="ctr">
              <a:buNone/>
            </a:pPr>
            <a:r>
              <a:rPr lang="en-US" u="sng" dirty="0"/>
              <a:t>CHRISITIANITY IS </a:t>
            </a:r>
            <a:r>
              <a:rPr lang="en-US" b="1" u="sng" dirty="0"/>
              <a:t>EXCLUSIVE</a:t>
            </a:r>
            <a:r>
              <a:rPr lang="en-US" u="sng" dirty="0"/>
              <a:t> IN ITS CLAIMS</a:t>
            </a:r>
          </a:p>
          <a:p>
            <a:pPr marL="0" indent="0">
              <a:buNone/>
            </a:pPr>
            <a:endParaRPr lang="en-CA" dirty="0"/>
          </a:p>
          <a:p>
            <a:pPr marL="0" indent="0" algn="ctr">
              <a:buNone/>
            </a:pPr>
            <a:r>
              <a:rPr lang="en-CA" dirty="0"/>
              <a:t>“Jesus told him, ‘I am the way … ”  John 14:6. NLT</a:t>
            </a:r>
          </a:p>
          <a:p>
            <a:pPr marL="0" indent="0">
              <a:buNone/>
            </a:pPr>
            <a:endParaRPr lang="en-US" dirty="0"/>
          </a:p>
          <a:p>
            <a:pPr marL="0" indent="0">
              <a:buNone/>
            </a:pPr>
            <a:r>
              <a:rPr lang="en-CA" dirty="0"/>
              <a:t>In this passage, Jesus is talking with his disciples about where he will soon be going, back to the Father.    When Thomas says to him, “We have no idea where you are going, how can we know the way?”   Jesus responds with this statement – “I am the way …”   </a:t>
            </a:r>
          </a:p>
          <a:p>
            <a:pPr marL="0" indent="0">
              <a:buNone/>
            </a:pPr>
            <a:endParaRPr lang="en-CA" b="1" dirty="0"/>
          </a:p>
          <a:p>
            <a:pPr marL="0" indent="0" algn="ctr">
              <a:buNone/>
            </a:pPr>
            <a:r>
              <a:rPr lang="en-CA" b="1" dirty="0"/>
              <a:t>How could Jesus make this exclusive claim?</a:t>
            </a:r>
            <a:endParaRPr lang="en-CA" dirty="0"/>
          </a:p>
          <a:p>
            <a:pPr marL="0" indent="0">
              <a:buNone/>
            </a:pPr>
            <a:endParaRPr lang="en-US" dirty="0"/>
          </a:p>
        </p:txBody>
      </p:sp>
    </p:spTree>
    <p:extLst>
      <p:ext uri="{BB962C8B-B14F-4D97-AF65-F5344CB8AC3E}">
        <p14:creationId xmlns:p14="http://schemas.microsoft.com/office/powerpoint/2010/main" val="135080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5B7BAC-8A3B-6A44-B35D-47BFCB12F7A7}"/>
              </a:ext>
            </a:extLst>
          </p:cNvPr>
          <p:cNvSpPr>
            <a:spLocks noGrp="1"/>
          </p:cNvSpPr>
          <p:nvPr>
            <p:ph idx="1"/>
          </p:nvPr>
        </p:nvSpPr>
        <p:spPr>
          <a:xfrm>
            <a:off x="374073" y="304306"/>
            <a:ext cx="11402291" cy="5999511"/>
          </a:xfrm>
        </p:spPr>
        <p:txBody>
          <a:bodyPr>
            <a:normAutofit/>
          </a:bodyPr>
          <a:lstStyle/>
          <a:p>
            <a:pPr marL="0" indent="0" algn="ctr">
              <a:buNone/>
            </a:pPr>
            <a:endParaRPr lang="en-CA" dirty="0"/>
          </a:p>
          <a:p>
            <a:pPr marL="0" indent="0" algn="ctr">
              <a:buNone/>
            </a:pPr>
            <a:endParaRPr lang="en-CA" dirty="0"/>
          </a:p>
          <a:p>
            <a:pPr marL="0" indent="0" algn="ctr">
              <a:buNone/>
            </a:pPr>
            <a:r>
              <a:rPr lang="en-CA" dirty="0"/>
              <a:t>“I am … the truth.”  John 14:6</a:t>
            </a:r>
          </a:p>
          <a:p>
            <a:pPr marL="0" indent="0">
              <a:buNone/>
            </a:pPr>
            <a:endParaRPr lang="en-CA" dirty="0"/>
          </a:p>
          <a:p>
            <a:pPr marL="0" indent="0">
              <a:buNone/>
            </a:pPr>
            <a:endParaRPr lang="en-CA" dirty="0"/>
          </a:p>
          <a:p>
            <a:pPr marL="0" indent="0" algn="ctr">
              <a:buNone/>
            </a:pPr>
            <a:r>
              <a:rPr lang="en-CA" dirty="0"/>
              <a:t>Jesus second exclusive statement focuses </a:t>
            </a:r>
          </a:p>
          <a:p>
            <a:pPr marL="0" indent="0" algn="ctr">
              <a:buNone/>
            </a:pPr>
            <a:r>
              <a:rPr lang="en-CA" dirty="0"/>
              <a:t>on Him being our ultimate source of truth.     </a:t>
            </a:r>
          </a:p>
          <a:p>
            <a:pPr marL="0" indent="0" algn="ctr">
              <a:buNone/>
            </a:pPr>
            <a:endParaRPr lang="en-CA" b="1" dirty="0"/>
          </a:p>
          <a:p>
            <a:pPr marL="0" indent="0" algn="ctr">
              <a:buNone/>
            </a:pPr>
            <a:r>
              <a:rPr lang="en-CA" b="1" dirty="0"/>
              <a:t>Why would Jesus describe himself as “the truth”?</a:t>
            </a:r>
            <a:endParaRPr lang="en-CA" dirty="0"/>
          </a:p>
          <a:p>
            <a:pPr marL="0" indent="0">
              <a:buNone/>
            </a:pPr>
            <a:endParaRPr lang="en-US" dirty="0"/>
          </a:p>
        </p:txBody>
      </p:sp>
    </p:spTree>
    <p:extLst>
      <p:ext uri="{BB962C8B-B14F-4D97-AF65-F5344CB8AC3E}">
        <p14:creationId xmlns:p14="http://schemas.microsoft.com/office/powerpoint/2010/main" val="273096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68416-11CC-6744-83CA-0EDD7ECB6CE6}"/>
              </a:ext>
            </a:extLst>
          </p:cNvPr>
          <p:cNvSpPr>
            <a:spLocks noGrp="1"/>
          </p:cNvSpPr>
          <p:nvPr>
            <p:ph idx="1"/>
          </p:nvPr>
        </p:nvSpPr>
        <p:spPr>
          <a:xfrm>
            <a:off x="865909" y="1285298"/>
            <a:ext cx="10515600" cy="4351338"/>
          </a:xfrm>
        </p:spPr>
        <p:txBody>
          <a:bodyPr/>
          <a:lstStyle/>
          <a:p>
            <a:pPr marL="0" indent="0" algn="ctr">
              <a:buNone/>
            </a:pPr>
            <a:endParaRPr lang="en-CA" b="1" dirty="0"/>
          </a:p>
          <a:p>
            <a:pPr marL="0" indent="0" algn="ctr">
              <a:buNone/>
            </a:pPr>
            <a:r>
              <a:rPr lang="en-CA" dirty="0"/>
              <a:t>“I am … the life.”  John 14:6</a:t>
            </a:r>
          </a:p>
          <a:p>
            <a:pPr marL="0" indent="0" algn="ctr">
              <a:buNone/>
            </a:pPr>
            <a:endParaRPr lang="en-CA" b="1" dirty="0"/>
          </a:p>
          <a:p>
            <a:pPr marL="0" indent="0" algn="ctr">
              <a:buNone/>
            </a:pPr>
            <a:r>
              <a:rPr lang="en-CA" dirty="0"/>
              <a:t>Jesus’ third exclusive claim, “I am the life” </a:t>
            </a:r>
          </a:p>
          <a:p>
            <a:pPr marL="0" indent="0" algn="ctr">
              <a:buNone/>
            </a:pPr>
            <a:r>
              <a:rPr lang="en-CA" dirty="0"/>
              <a:t>is filled with hope and future promise.     </a:t>
            </a:r>
          </a:p>
          <a:p>
            <a:pPr marL="0" indent="0">
              <a:buNone/>
            </a:pPr>
            <a:endParaRPr lang="en-CA" b="1" dirty="0"/>
          </a:p>
          <a:p>
            <a:pPr marL="0" indent="0" algn="ctr">
              <a:buNone/>
            </a:pPr>
            <a:r>
              <a:rPr lang="en-CA" b="1" dirty="0"/>
              <a:t>How was Jesus able to make this claim, “I am the life”?</a:t>
            </a:r>
            <a:endParaRPr lang="en-CA" dirty="0"/>
          </a:p>
          <a:p>
            <a:pPr marL="0" indent="0">
              <a:buNone/>
            </a:pPr>
            <a:endParaRPr lang="en-US" dirty="0"/>
          </a:p>
        </p:txBody>
      </p:sp>
    </p:spTree>
    <p:extLst>
      <p:ext uri="{BB962C8B-B14F-4D97-AF65-F5344CB8AC3E}">
        <p14:creationId xmlns:p14="http://schemas.microsoft.com/office/powerpoint/2010/main" val="392768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CF9D-3C7F-854A-8E0B-5DF5BAAF86B2}"/>
              </a:ext>
            </a:extLst>
          </p:cNvPr>
          <p:cNvSpPr>
            <a:spLocks noGrp="1"/>
          </p:cNvSpPr>
          <p:nvPr>
            <p:ph idx="1"/>
          </p:nvPr>
        </p:nvSpPr>
        <p:spPr/>
        <p:txBody>
          <a:bodyPr/>
          <a:lstStyle/>
          <a:p>
            <a:pPr marL="0" indent="0" algn="ctr">
              <a:buNone/>
            </a:pPr>
            <a:r>
              <a:rPr lang="en-CA" u="sng" dirty="0"/>
              <a:t>CHRISTIANITY IS UNIQUE</a:t>
            </a:r>
          </a:p>
          <a:p>
            <a:pPr marL="0" indent="0">
              <a:buNone/>
            </a:pPr>
            <a:endParaRPr lang="en-CA" dirty="0"/>
          </a:p>
          <a:p>
            <a:pPr marL="0" indent="0" algn="ctr">
              <a:buNone/>
            </a:pPr>
            <a:r>
              <a:rPr lang="en-CA" dirty="0"/>
              <a:t>READ:   Colossians 1:15-20</a:t>
            </a:r>
          </a:p>
          <a:p>
            <a:pPr marL="0" indent="0" algn="ctr">
              <a:buNone/>
            </a:pPr>
            <a:endParaRPr lang="en-US" dirty="0"/>
          </a:p>
          <a:p>
            <a:pPr marL="0" indent="0" algn="ctr">
              <a:buNone/>
            </a:pPr>
            <a:r>
              <a:rPr lang="en-CA" b="1" dirty="0"/>
              <a:t>What do you read in these verses about the uniqueness of Jesus?</a:t>
            </a:r>
            <a:endParaRPr lang="en-CA" dirty="0"/>
          </a:p>
          <a:p>
            <a:pPr marL="0" indent="0">
              <a:buNone/>
            </a:pPr>
            <a:endParaRPr lang="en-US" dirty="0"/>
          </a:p>
        </p:txBody>
      </p:sp>
    </p:spTree>
    <p:extLst>
      <p:ext uri="{BB962C8B-B14F-4D97-AF65-F5344CB8AC3E}">
        <p14:creationId xmlns:p14="http://schemas.microsoft.com/office/powerpoint/2010/main" val="354105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B6506-6658-224D-99B4-2C03A8FE658B}"/>
              </a:ext>
            </a:extLst>
          </p:cNvPr>
          <p:cNvSpPr>
            <a:spLocks noGrp="1"/>
          </p:cNvSpPr>
          <p:nvPr>
            <p:ph idx="1"/>
          </p:nvPr>
        </p:nvSpPr>
        <p:spPr>
          <a:xfrm>
            <a:off x="526473" y="1825625"/>
            <a:ext cx="11291453" cy="4351338"/>
          </a:xfrm>
        </p:spPr>
        <p:txBody>
          <a:bodyPr/>
          <a:lstStyle/>
          <a:p>
            <a:pPr marL="0" indent="0">
              <a:buNone/>
            </a:pPr>
            <a:r>
              <a:rPr lang="en-CA" dirty="0"/>
              <a:t>“Jesus Christ was unique in every way. From his complete deity to his perfect humanity; from his miraculous conception to his supernatural ascension; from his impeccable character to his incomparable teaching—Jesus stands above all other religious or moral teachers.”</a:t>
            </a:r>
          </a:p>
          <a:p>
            <a:pPr marL="0" indent="0">
              <a:buNone/>
            </a:pPr>
            <a:r>
              <a:rPr lang="en-CA" dirty="0"/>
              <a:t>				Norman Geisler:  The Uniqueness of Jesus Christ</a:t>
            </a:r>
          </a:p>
          <a:p>
            <a:pPr marL="0" indent="0">
              <a:buNone/>
            </a:pPr>
            <a:endParaRPr lang="en-CA" dirty="0"/>
          </a:p>
          <a:p>
            <a:pPr marL="0" indent="0" algn="ctr">
              <a:buNone/>
            </a:pPr>
            <a:r>
              <a:rPr lang="en-CA" b="1" dirty="0"/>
              <a:t>How does this quote from Norman Geisler </a:t>
            </a:r>
          </a:p>
          <a:p>
            <a:pPr marL="0" indent="0" algn="ctr">
              <a:buNone/>
            </a:pPr>
            <a:r>
              <a:rPr lang="en-CA" b="1" dirty="0"/>
              <a:t>help you appreciate the uniqueness of Jesus?</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2218485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3882</TotalTime>
  <Words>640</Words>
  <Application>Microsoft Office PowerPoint</Application>
  <PresentationFormat>Widescreen</PresentationFormat>
  <Paragraphs>76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REAL GOOD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GOOD QUESTIONS</dc:title>
  <dc:creator>Jeff Austen</dc:creator>
  <cp:lastModifiedBy>Cheryl Schade</cp:lastModifiedBy>
  <cp:revision>15</cp:revision>
  <dcterms:created xsi:type="dcterms:W3CDTF">2021-04-08T14:48:07Z</dcterms:created>
  <dcterms:modified xsi:type="dcterms:W3CDTF">2021-04-29T15:44:14Z</dcterms:modified>
</cp:coreProperties>
</file>