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0" r:id="rId6"/>
    <p:sldId id="261" r:id="rId7"/>
    <p:sldId id="262" r:id="rId8"/>
    <p:sldId id="267" r:id="rId9"/>
    <p:sldId id="268"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3"/>
    <p:restoredTop sz="94658"/>
  </p:normalViewPr>
  <p:slideViewPr>
    <p:cSldViewPr snapToGrid="0" snapToObjects="1">
      <p:cViewPr varScale="1">
        <p:scale>
          <a:sx n="73" d="100"/>
          <a:sy n="73" d="100"/>
        </p:scale>
        <p:origin x="23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512E-412D-2641-826F-62257B800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1F4343-0102-BC4B-A36E-1E0150AA5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28BA8-CDEC-474A-BE95-86D12166CE91}"/>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5" name="Footer Placeholder 4">
            <a:extLst>
              <a:ext uri="{FF2B5EF4-FFF2-40B4-BE49-F238E27FC236}">
                <a16:creationId xmlns:a16="http://schemas.microsoft.com/office/drawing/2014/main" id="{BFA5AF8A-827C-CF40-BE34-E93477CF4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A0F2C-45F9-7C4D-838A-255A107D9977}"/>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76924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B4C0-05A9-4F42-B823-D3159D505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492EB-F7C6-C24B-9BC8-6B3FB839E0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3375E-AEC8-BE45-B6F0-1E61AABD6782}"/>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5" name="Footer Placeholder 4">
            <a:extLst>
              <a:ext uri="{FF2B5EF4-FFF2-40B4-BE49-F238E27FC236}">
                <a16:creationId xmlns:a16="http://schemas.microsoft.com/office/drawing/2014/main" id="{FDF9ACC2-1B3D-9D48-8935-61C385E2F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42F06-FA6F-4447-98B0-D0B88F39FF6D}"/>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41558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B223A-5A6D-1445-BB36-147456A14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ABA57B-6BBF-B24F-A2FE-C182637CFE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2A862-17C3-CE43-9159-3A0E3747AC59}"/>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5" name="Footer Placeholder 4">
            <a:extLst>
              <a:ext uri="{FF2B5EF4-FFF2-40B4-BE49-F238E27FC236}">
                <a16:creationId xmlns:a16="http://schemas.microsoft.com/office/drawing/2014/main" id="{6F2CE610-2D19-9E4C-9855-B467D6673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5C438-36F2-8D48-8E89-63CDCB452B62}"/>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10489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4D7-48D8-D342-821B-68A3B48A1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906CB-2B86-A749-9032-002FC94163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83A52-38AE-3841-B09C-F7E587802757}"/>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5" name="Footer Placeholder 4">
            <a:extLst>
              <a:ext uri="{FF2B5EF4-FFF2-40B4-BE49-F238E27FC236}">
                <a16:creationId xmlns:a16="http://schemas.microsoft.com/office/drawing/2014/main" id="{D49C9562-0CBF-C444-97E7-D5F0EECCB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1F73B-5685-B944-A59E-754AA7543E9D}"/>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218299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548C-C03E-2145-A566-0EF52133B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D20C55-3BE1-6448-B0B7-394CF709C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1C8554-91A5-974E-8457-BEDB1EADB3AA}"/>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5" name="Footer Placeholder 4">
            <a:extLst>
              <a:ext uri="{FF2B5EF4-FFF2-40B4-BE49-F238E27FC236}">
                <a16:creationId xmlns:a16="http://schemas.microsoft.com/office/drawing/2014/main" id="{72281BCC-702C-0F4E-87FA-EA9C62824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6F91D-6EC9-134A-B302-E13DF800FFA5}"/>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139552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476D-E83D-E340-8D03-45353BCBC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2F9FD-4210-8C41-854E-D49654A15F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4B967-5665-4B44-8DBA-7C228AE955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C226C-BE85-524B-8A76-38A82DE42D28}"/>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6" name="Footer Placeholder 5">
            <a:extLst>
              <a:ext uri="{FF2B5EF4-FFF2-40B4-BE49-F238E27FC236}">
                <a16:creationId xmlns:a16="http://schemas.microsoft.com/office/drawing/2014/main" id="{8DD8211B-3141-8547-AAF3-99E4F8244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B60D0-467A-9B44-B32F-AB78D6043DC7}"/>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39479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317E-2D03-D94A-9288-E200D61B2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158ABD-DB56-1645-93A3-29C5E637C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5A568E-2AA7-1944-AB5C-B207DEB581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420AA1-17B3-A34D-B99E-7B7F9B978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7E33CD-899E-9C4C-BD37-B815B19F06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56E57-721D-F049-90D9-B80F07C8DCF9}"/>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8" name="Footer Placeholder 7">
            <a:extLst>
              <a:ext uri="{FF2B5EF4-FFF2-40B4-BE49-F238E27FC236}">
                <a16:creationId xmlns:a16="http://schemas.microsoft.com/office/drawing/2014/main" id="{98021B5A-EA4F-D242-B97A-7B581F1164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B0C5C-7904-624F-AC58-764D21D88D75}"/>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413559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6368-704B-764B-9D59-D5B046B822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2F76DD-A056-DB43-AD62-AC73FA7957DD}"/>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4" name="Footer Placeholder 3">
            <a:extLst>
              <a:ext uri="{FF2B5EF4-FFF2-40B4-BE49-F238E27FC236}">
                <a16:creationId xmlns:a16="http://schemas.microsoft.com/office/drawing/2014/main" id="{A2306698-CBAB-8246-8820-42D919C3D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AB378-B74A-D84F-A74C-BBFFE771F933}"/>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378013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B80B63-505A-B94B-8EA3-59E4D4764D0D}"/>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3" name="Footer Placeholder 2">
            <a:extLst>
              <a:ext uri="{FF2B5EF4-FFF2-40B4-BE49-F238E27FC236}">
                <a16:creationId xmlns:a16="http://schemas.microsoft.com/office/drawing/2014/main" id="{9DBDF3DD-52F8-CD47-8DF9-F739570470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3A46BF-AFE3-5D47-A8B5-6016D0BFB9C1}"/>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7908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2D6D-568E-4849-B588-48DE25CE1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A216D4-E39B-CB41-9007-F858AB937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331787-D5CC-E346-9771-625BF383A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C21CD9-5C9F-764E-B1D3-F444B5831A2A}"/>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6" name="Footer Placeholder 5">
            <a:extLst>
              <a:ext uri="{FF2B5EF4-FFF2-40B4-BE49-F238E27FC236}">
                <a16:creationId xmlns:a16="http://schemas.microsoft.com/office/drawing/2014/main" id="{8A48029A-5BC3-1444-90C2-6AE7AA467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C8B1-4503-EB4A-83DE-47030F204139}"/>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406391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6979-DA78-E34B-A649-211C5B58D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2C6CC-C3F4-D842-82EA-82B03A088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A8A41A-83CE-1A46-A7C0-92C192F69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E638C3-DB84-2A4B-B0BB-F55E58C08FB7}"/>
              </a:ext>
            </a:extLst>
          </p:cNvPr>
          <p:cNvSpPr>
            <a:spLocks noGrp="1"/>
          </p:cNvSpPr>
          <p:nvPr>
            <p:ph type="dt" sz="half" idx="10"/>
          </p:nvPr>
        </p:nvSpPr>
        <p:spPr/>
        <p:txBody>
          <a:bodyPr/>
          <a:lstStyle/>
          <a:p>
            <a:fld id="{95D6CCD6-D2C2-3747-92DA-B5A14BF57B9D}" type="datetimeFigureOut">
              <a:rPr lang="en-US" smtClean="0"/>
              <a:t>1/21/21</a:t>
            </a:fld>
            <a:endParaRPr lang="en-US"/>
          </a:p>
        </p:txBody>
      </p:sp>
      <p:sp>
        <p:nvSpPr>
          <p:cNvPr id="6" name="Footer Placeholder 5">
            <a:extLst>
              <a:ext uri="{FF2B5EF4-FFF2-40B4-BE49-F238E27FC236}">
                <a16:creationId xmlns:a16="http://schemas.microsoft.com/office/drawing/2014/main" id="{4442A62E-297D-4347-992E-A83A79D7E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F30AE-C9E5-6F44-8190-98D45B3B383C}"/>
              </a:ext>
            </a:extLst>
          </p:cNvPr>
          <p:cNvSpPr>
            <a:spLocks noGrp="1"/>
          </p:cNvSpPr>
          <p:nvPr>
            <p:ph type="sldNum" sz="quarter" idx="12"/>
          </p:nvPr>
        </p:nvSpPr>
        <p:spPr/>
        <p:txBody>
          <a:bodyPr/>
          <a:lstStyle/>
          <a:p>
            <a:fld id="{43A7938B-7ED0-1B41-BEB5-1AC88ACE8162}" type="slidenum">
              <a:rPr lang="en-US" smtClean="0"/>
              <a:t>‹#›</a:t>
            </a:fld>
            <a:endParaRPr lang="en-US"/>
          </a:p>
        </p:txBody>
      </p:sp>
    </p:spTree>
    <p:extLst>
      <p:ext uri="{BB962C8B-B14F-4D97-AF65-F5344CB8AC3E}">
        <p14:creationId xmlns:p14="http://schemas.microsoft.com/office/powerpoint/2010/main" val="187296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3A72E-EBC5-7D45-B7B2-225E58E0B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29C82C-7818-214D-ADA0-E3C7FA4C5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35E94-8875-994D-BB56-65252DF5A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6CCD6-D2C2-3747-92DA-B5A14BF57B9D}" type="datetimeFigureOut">
              <a:rPr lang="en-US" smtClean="0"/>
              <a:t>1/21/21</a:t>
            </a:fld>
            <a:endParaRPr lang="en-US"/>
          </a:p>
        </p:txBody>
      </p:sp>
      <p:sp>
        <p:nvSpPr>
          <p:cNvPr id="5" name="Footer Placeholder 4">
            <a:extLst>
              <a:ext uri="{FF2B5EF4-FFF2-40B4-BE49-F238E27FC236}">
                <a16:creationId xmlns:a16="http://schemas.microsoft.com/office/drawing/2014/main" id="{5F948504-513A-AC4E-B168-7DBA63AF6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DA80D-1761-FD4D-A697-B4BDD3C6C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7938B-7ED0-1B41-BEB5-1AC88ACE8162}" type="slidenum">
              <a:rPr lang="en-US" smtClean="0"/>
              <a:t>‹#›</a:t>
            </a:fld>
            <a:endParaRPr lang="en-US"/>
          </a:p>
        </p:txBody>
      </p:sp>
    </p:spTree>
    <p:extLst>
      <p:ext uri="{BB962C8B-B14F-4D97-AF65-F5344CB8AC3E}">
        <p14:creationId xmlns:p14="http://schemas.microsoft.com/office/powerpoint/2010/main" val="329653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58D7-63BE-224E-809F-659867E69B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53D454F-53DE-5343-87C5-0294143027F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BE976EA-0942-C545-B3BB-406A23277B57}"/>
              </a:ext>
            </a:extLst>
          </p:cNvPr>
          <p:cNvPicPr>
            <a:picLocks noChangeAspect="1"/>
          </p:cNvPicPr>
          <p:nvPr/>
        </p:nvPicPr>
        <p:blipFill>
          <a:blip r:embed="rId2"/>
          <a:stretch>
            <a:fillRect/>
          </a:stretch>
        </p:blipFill>
        <p:spPr>
          <a:xfrm>
            <a:off x="31750" y="25400"/>
            <a:ext cx="12128500" cy="6807200"/>
          </a:xfrm>
          <a:prstGeom prst="rect">
            <a:avLst/>
          </a:prstGeom>
        </p:spPr>
      </p:pic>
    </p:spTree>
    <p:extLst>
      <p:ext uri="{BB962C8B-B14F-4D97-AF65-F5344CB8AC3E}">
        <p14:creationId xmlns:p14="http://schemas.microsoft.com/office/powerpoint/2010/main" val="76083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D064-7C5C-9F48-BAE6-8EA3B5574543}"/>
              </a:ext>
            </a:extLst>
          </p:cNvPr>
          <p:cNvSpPr>
            <a:spLocks noGrp="1"/>
          </p:cNvSpPr>
          <p:nvPr>
            <p:ph type="title"/>
          </p:nvPr>
        </p:nvSpPr>
        <p:spPr/>
        <p:txBody>
          <a:bodyPr/>
          <a:lstStyle/>
          <a:p>
            <a:pPr algn="ctr"/>
            <a:r>
              <a:rPr lang="en-US" b="1" dirty="0">
                <a:solidFill>
                  <a:schemeClr val="bg1"/>
                </a:solidFill>
                <a:latin typeface="+mn-lt"/>
              </a:rPr>
              <a:t>PRAYER</a:t>
            </a:r>
          </a:p>
        </p:txBody>
      </p:sp>
      <p:sp>
        <p:nvSpPr>
          <p:cNvPr id="3" name="Content Placeholder 2">
            <a:extLst>
              <a:ext uri="{FF2B5EF4-FFF2-40B4-BE49-F238E27FC236}">
                <a16:creationId xmlns:a16="http://schemas.microsoft.com/office/drawing/2014/main" id="{6644F830-57FC-FF40-864B-3A1F7F1D1185}"/>
              </a:ext>
            </a:extLst>
          </p:cNvPr>
          <p:cNvSpPr>
            <a:spLocks noGrp="1"/>
          </p:cNvSpPr>
          <p:nvPr>
            <p:ph idx="1"/>
          </p:nvPr>
        </p:nvSpPr>
        <p:spPr/>
        <p:txBody>
          <a:bodyPr>
            <a:normAutofit fontScale="85000" lnSpcReduction="20000"/>
          </a:bodyPr>
          <a:lstStyle/>
          <a:p>
            <a:pPr marL="0" indent="0">
              <a:buNone/>
            </a:pPr>
            <a:r>
              <a:rPr lang="en-CA" dirty="0">
                <a:solidFill>
                  <a:schemeClr val="bg1"/>
                </a:solidFill>
              </a:rPr>
              <a:t>This week let’s pray for our Celebrate Recovery (CR) ministry at Creekside.    CR is a Christ centred recovery ministry, helping people to recover from hurts, habits and hang-ups.   Here are some requests from our CR leadership. </a:t>
            </a:r>
          </a:p>
          <a:p>
            <a:endParaRPr lang="en-CA" dirty="0">
              <a:solidFill>
                <a:schemeClr val="bg1"/>
              </a:solidFill>
            </a:endParaRPr>
          </a:p>
          <a:p>
            <a:pPr lvl="0"/>
            <a:r>
              <a:rPr lang="en-CA" dirty="0">
                <a:solidFill>
                  <a:schemeClr val="bg1"/>
                </a:solidFill>
              </a:rPr>
              <a:t>Pray that our participants would continue to engage in community and stay accountable. </a:t>
            </a:r>
          </a:p>
          <a:p>
            <a:pPr marL="0" indent="0">
              <a:buNone/>
            </a:pPr>
            <a:r>
              <a:rPr lang="en-CA" dirty="0">
                <a:solidFill>
                  <a:schemeClr val="bg1"/>
                </a:solidFill>
              </a:rPr>
              <a:t> </a:t>
            </a:r>
          </a:p>
          <a:p>
            <a:pPr lvl="0"/>
            <a:r>
              <a:rPr lang="en-CA" dirty="0">
                <a:solidFill>
                  <a:schemeClr val="bg1"/>
                </a:solidFill>
              </a:rPr>
              <a:t>That we would continue to engage many on Friday Night Live each week as well as those who watch it after.   That God would speak to them in a way that would compel them to move and grow.</a:t>
            </a:r>
          </a:p>
          <a:p>
            <a:endParaRPr lang="en-CA" dirty="0">
              <a:solidFill>
                <a:schemeClr val="bg1"/>
              </a:solidFill>
            </a:endParaRPr>
          </a:p>
          <a:p>
            <a:pPr lvl="0"/>
            <a:r>
              <a:rPr lang="en-CA" dirty="0">
                <a:solidFill>
                  <a:schemeClr val="bg1"/>
                </a:solidFill>
              </a:rPr>
              <a:t>That we would continue to support each other well - whether utilizing our services or directing them to others who can support them better.</a:t>
            </a:r>
          </a:p>
          <a:p>
            <a:endParaRPr lang="en-US" dirty="0"/>
          </a:p>
        </p:txBody>
      </p:sp>
    </p:spTree>
    <p:extLst>
      <p:ext uri="{BB962C8B-B14F-4D97-AF65-F5344CB8AC3E}">
        <p14:creationId xmlns:p14="http://schemas.microsoft.com/office/powerpoint/2010/main" val="54128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E0F40-8A8D-9D48-92F9-BAACC5020C5C}"/>
              </a:ext>
            </a:extLst>
          </p:cNvPr>
          <p:cNvSpPr>
            <a:spLocks noGrp="1"/>
          </p:cNvSpPr>
          <p:nvPr>
            <p:ph idx="1"/>
          </p:nvPr>
        </p:nvSpPr>
        <p:spPr>
          <a:xfrm>
            <a:off x="905933" y="2452158"/>
            <a:ext cx="10515600" cy="2018242"/>
          </a:xfrm>
        </p:spPr>
        <p:txBody>
          <a:bodyPr>
            <a:normAutofit/>
          </a:bodyPr>
          <a:lstStyle/>
          <a:p>
            <a:pPr marL="0" indent="0" algn="ctr">
              <a:buNone/>
            </a:pPr>
            <a:r>
              <a:rPr lang="en-CA" dirty="0">
                <a:solidFill>
                  <a:schemeClr val="bg1"/>
                </a:solidFill>
              </a:rPr>
              <a:t>Have you cranked the volume and sung “Let it Go!” at the top of your lungs?   If you haven’t with “Let it Go” is there another movie soundtrack you can’t resist singing with?   Share your story (or if you’re really brave – sing your song) for your group!   </a:t>
            </a:r>
            <a:r>
              <a:rPr lang="en-CA" dirty="0">
                <a:solidFill>
                  <a:schemeClr val="bg1"/>
                </a:solidFill>
                <a:sym typeface="Wingdings" pitchFamily="2" charset="2"/>
              </a:rPr>
              <a:t></a:t>
            </a:r>
            <a:r>
              <a:rPr lang="en-CA" dirty="0">
                <a:solidFill>
                  <a:schemeClr val="bg1"/>
                </a:solidFill>
              </a:rPr>
              <a:t> </a:t>
            </a:r>
          </a:p>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B7CADFA-38CD-C74E-B4B1-184DC0A58DD6}"/>
              </a:ext>
            </a:extLst>
          </p:cNvPr>
          <p:cNvSpPr txBox="1"/>
          <p:nvPr/>
        </p:nvSpPr>
        <p:spPr>
          <a:xfrm>
            <a:off x="4955310" y="504920"/>
            <a:ext cx="1846980" cy="769441"/>
          </a:xfrm>
          <a:prstGeom prst="rect">
            <a:avLst/>
          </a:prstGeom>
          <a:noFill/>
        </p:spPr>
        <p:txBody>
          <a:bodyPr wrap="none" rtlCol="0">
            <a:spAutoFit/>
          </a:bodyPr>
          <a:lstStyle/>
          <a:p>
            <a:r>
              <a:rPr lang="en-US" sz="4400" b="1" dirty="0">
                <a:solidFill>
                  <a:schemeClr val="bg1"/>
                </a:solidFill>
              </a:rPr>
              <a:t>LET GO</a:t>
            </a:r>
          </a:p>
        </p:txBody>
      </p:sp>
    </p:spTree>
    <p:extLst>
      <p:ext uri="{BB962C8B-B14F-4D97-AF65-F5344CB8AC3E}">
        <p14:creationId xmlns:p14="http://schemas.microsoft.com/office/powerpoint/2010/main" val="40919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87CD0-529F-6B44-995D-1695CA56B604}"/>
              </a:ext>
            </a:extLst>
          </p:cNvPr>
          <p:cNvSpPr>
            <a:spLocks noGrp="1"/>
          </p:cNvSpPr>
          <p:nvPr>
            <p:ph idx="1"/>
          </p:nvPr>
        </p:nvSpPr>
        <p:spPr/>
        <p:txBody>
          <a:bodyPr>
            <a:normAutofit/>
          </a:bodyPr>
          <a:lstStyle/>
          <a:p>
            <a:pPr marL="0" indent="0" algn="ctr">
              <a:buNone/>
            </a:pPr>
            <a:endParaRPr lang="en-CA" dirty="0">
              <a:solidFill>
                <a:schemeClr val="bg1"/>
              </a:solidFill>
            </a:endParaRPr>
          </a:p>
          <a:p>
            <a:pPr marL="0" indent="0" algn="ctr">
              <a:buNone/>
            </a:pPr>
            <a:endParaRPr lang="en-CA" dirty="0">
              <a:solidFill>
                <a:schemeClr val="bg1"/>
              </a:solidFill>
            </a:endParaRPr>
          </a:p>
          <a:p>
            <a:pPr marL="0" indent="0" algn="ctr">
              <a:buNone/>
            </a:pPr>
            <a:r>
              <a:rPr lang="en-CA" dirty="0">
                <a:solidFill>
                  <a:schemeClr val="bg1"/>
                </a:solidFill>
              </a:rPr>
              <a:t>Think back to Pete’s teaching about forgiveness being a way of life for people in the Kingdom of God.   </a:t>
            </a:r>
            <a:r>
              <a:rPr lang="en-CA" b="1" dirty="0">
                <a:solidFill>
                  <a:schemeClr val="bg1"/>
                </a:solidFill>
              </a:rPr>
              <a:t>How did this idea help you understand the purpose and power of forgiveness?</a:t>
            </a:r>
            <a:endParaRPr lang="en-CA" dirty="0">
              <a:solidFill>
                <a:schemeClr val="bg1"/>
              </a:solidFill>
            </a:endParaRPr>
          </a:p>
          <a:p>
            <a:pPr marL="0" indent="0" algn="ctr">
              <a:buNone/>
            </a:pPr>
            <a:endParaRPr lang="en-US" sz="3200" b="1" dirty="0">
              <a:solidFill>
                <a:schemeClr val="bg1"/>
              </a:solidFill>
            </a:endParaRPr>
          </a:p>
        </p:txBody>
      </p:sp>
    </p:spTree>
    <p:extLst>
      <p:ext uri="{BB962C8B-B14F-4D97-AF65-F5344CB8AC3E}">
        <p14:creationId xmlns:p14="http://schemas.microsoft.com/office/powerpoint/2010/main" val="292190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4432-38B3-554D-A6C7-92FB56055A4E}"/>
              </a:ext>
            </a:extLst>
          </p:cNvPr>
          <p:cNvSpPr>
            <a:spLocks noGrp="1"/>
          </p:cNvSpPr>
          <p:nvPr>
            <p:ph type="title"/>
          </p:nvPr>
        </p:nvSpPr>
        <p:spPr/>
        <p:txBody>
          <a:bodyPr/>
          <a:lstStyle/>
          <a:p>
            <a:pPr algn="ctr"/>
            <a:r>
              <a:rPr lang="en-CA" b="1" dirty="0">
                <a:solidFill>
                  <a:schemeClr val="bg1"/>
                </a:solidFill>
              </a:rPr>
              <a:t>OUR FORGIVENESS IN CHRIST</a:t>
            </a:r>
            <a:br>
              <a:rPr lang="en-CA"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468C87D0-0A67-004D-A46A-B57251C0EEF6}"/>
              </a:ext>
            </a:extLst>
          </p:cNvPr>
          <p:cNvSpPr>
            <a:spLocks noGrp="1"/>
          </p:cNvSpPr>
          <p:nvPr>
            <p:ph idx="1"/>
          </p:nvPr>
        </p:nvSpPr>
        <p:spPr/>
        <p:txBody>
          <a:bodyPr>
            <a:normAutofit/>
          </a:bodyPr>
          <a:lstStyle/>
          <a:p>
            <a:pPr marL="0" indent="0" algn="ctr">
              <a:buNone/>
            </a:pPr>
            <a:r>
              <a:rPr lang="en-CA" dirty="0"/>
              <a:t>“</a:t>
            </a:r>
            <a:r>
              <a:rPr lang="en-CA" dirty="0">
                <a:solidFill>
                  <a:schemeClr val="bg1"/>
                </a:solidFill>
              </a:rPr>
              <a:t>”So now there is no condemnation for</a:t>
            </a:r>
          </a:p>
          <a:p>
            <a:pPr marL="0" indent="0" algn="ctr">
              <a:buNone/>
            </a:pPr>
            <a:r>
              <a:rPr lang="en-CA" dirty="0">
                <a:solidFill>
                  <a:schemeClr val="bg1"/>
                </a:solidFill>
              </a:rPr>
              <a:t> those who belong to Christ Jesus.”  NLT</a:t>
            </a:r>
            <a:r>
              <a:rPr lang="en-US" sz="3200" b="1" dirty="0">
                <a:solidFill>
                  <a:schemeClr val="bg1"/>
                </a:solidFill>
              </a:rPr>
              <a:t>  </a:t>
            </a:r>
            <a:r>
              <a:rPr lang="en-US" sz="2400" dirty="0">
                <a:solidFill>
                  <a:schemeClr val="bg1"/>
                </a:solidFill>
              </a:rPr>
              <a:t>Romans 8:1</a:t>
            </a:r>
          </a:p>
          <a:p>
            <a:pPr marL="0" indent="0">
              <a:buNone/>
            </a:pPr>
            <a:endParaRPr lang="en-US" sz="3200" dirty="0">
              <a:solidFill>
                <a:schemeClr val="bg1"/>
              </a:solidFill>
            </a:endParaRPr>
          </a:p>
          <a:p>
            <a:pPr marL="0" indent="0">
              <a:buNone/>
            </a:pPr>
            <a:endParaRPr lang="en-US" sz="3200" dirty="0">
              <a:solidFill>
                <a:schemeClr val="bg1"/>
              </a:solidFill>
            </a:endParaRPr>
          </a:p>
          <a:p>
            <a:pPr algn="ctr">
              <a:buFontTx/>
              <a:buChar char="-"/>
            </a:pPr>
            <a:r>
              <a:rPr lang="en-CA" b="1" dirty="0">
                <a:solidFill>
                  <a:schemeClr val="bg1"/>
                </a:solidFill>
              </a:rPr>
              <a:t>How might you use Romans 8:1 </a:t>
            </a:r>
          </a:p>
          <a:p>
            <a:pPr marL="0" indent="0" algn="ctr">
              <a:buNone/>
            </a:pPr>
            <a:r>
              <a:rPr lang="en-CA" b="1" dirty="0">
                <a:solidFill>
                  <a:schemeClr val="bg1"/>
                </a:solidFill>
              </a:rPr>
              <a:t>to help explain why we need God’s forgiveness?</a:t>
            </a:r>
            <a:endParaRPr lang="en-CA" dirty="0">
              <a:solidFill>
                <a:schemeClr val="bg1"/>
              </a:solidFill>
            </a:endParaRPr>
          </a:p>
          <a:p>
            <a:pPr marL="0" indent="0" algn="ctr">
              <a:buNone/>
            </a:pPr>
            <a:endParaRPr lang="en-US" sz="3200" b="1" dirty="0">
              <a:solidFill>
                <a:schemeClr val="bg1"/>
              </a:solidFill>
            </a:endParaRPr>
          </a:p>
        </p:txBody>
      </p:sp>
    </p:spTree>
    <p:extLst>
      <p:ext uri="{BB962C8B-B14F-4D97-AF65-F5344CB8AC3E}">
        <p14:creationId xmlns:p14="http://schemas.microsoft.com/office/powerpoint/2010/main" val="401794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7F4E-B622-9E45-8CCB-8660ED4FF94E}"/>
              </a:ext>
            </a:extLst>
          </p:cNvPr>
          <p:cNvSpPr>
            <a:spLocks noGrp="1"/>
          </p:cNvSpPr>
          <p:nvPr>
            <p:ph type="title"/>
          </p:nvPr>
        </p:nvSpPr>
        <p:spPr>
          <a:xfrm>
            <a:off x="838200" y="297391"/>
            <a:ext cx="10515600" cy="1325563"/>
          </a:xfrm>
          <a:solidFill>
            <a:schemeClr val="tx1"/>
          </a:solidFill>
        </p:spPr>
        <p:txBody>
          <a:bodyPr/>
          <a:lstStyle/>
          <a:p>
            <a:pPr algn="ctr"/>
            <a:r>
              <a:rPr lang="en-US" b="1" dirty="0">
                <a:solidFill>
                  <a:schemeClr val="bg1"/>
                </a:solidFill>
                <a:latin typeface="+mn-lt"/>
              </a:rPr>
              <a:t>OUR FORGIVENESS IN CHRIST</a:t>
            </a:r>
          </a:p>
        </p:txBody>
      </p:sp>
      <p:sp>
        <p:nvSpPr>
          <p:cNvPr id="3" name="Content Placeholder 2">
            <a:extLst>
              <a:ext uri="{FF2B5EF4-FFF2-40B4-BE49-F238E27FC236}">
                <a16:creationId xmlns:a16="http://schemas.microsoft.com/office/drawing/2014/main" id="{98CE9A3C-EBA5-3B41-9597-86DA5287423F}"/>
              </a:ext>
            </a:extLst>
          </p:cNvPr>
          <p:cNvSpPr>
            <a:spLocks noGrp="1"/>
          </p:cNvSpPr>
          <p:nvPr>
            <p:ph idx="1"/>
          </p:nvPr>
        </p:nvSpPr>
        <p:spPr>
          <a:xfrm>
            <a:off x="838200" y="1808692"/>
            <a:ext cx="10515600" cy="4351338"/>
          </a:xfrm>
          <a:solidFill>
            <a:schemeClr val="tx1"/>
          </a:solidFill>
        </p:spPr>
        <p:txBody>
          <a:bodyPr>
            <a:normAutofit/>
          </a:bodyPr>
          <a:lstStyle/>
          <a:p>
            <a:r>
              <a:rPr lang="en-CA" dirty="0"/>
              <a:t>“</a:t>
            </a:r>
            <a:r>
              <a:rPr lang="en-CA" dirty="0">
                <a:solidFill>
                  <a:schemeClr val="bg1"/>
                </a:solidFill>
              </a:rPr>
              <a:t>”For he has rescued us from the kingdom of darkness and transferred us into Kingdom of his dear Son, who purchased our freedom and forgave our sins.”  Colossians 1:13-14 NLT</a:t>
            </a:r>
          </a:p>
          <a:p>
            <a:endParaRPr lang="en-CA" dirty="0">
              <a:solidFill>
                <a:schemeClr val="bg1"/>
              </a:solidFill>
            </a:endParaRPr>
          </a:p>
          <a:p>
            <a:pPr marL="0" indent="0" algn="ctr">
              <a:buNone/>
            </a:pPr>
            <a:r>
              <a:rPr lang="en-CA" b="1" dirty="0">
                <a:solidFill>
                  <a:schemeClr val="bg1"/>
                </a:solidFill>
              </a:rPr>
              <a:t>How might you rephrase these verses </a:t>
            </a:r>
          </a:p>
          <a:p>
            <a:pPr marL="0" indent="0" algn="ctr">
              <a:buNone/>
            </a:pPr>
            <a:r>
              <a:rPr lang="en-CA" b="1" dirty="0">
                <a:solidFill>
                  <a:schemeClr val="bg1"/>
                </a:solidFill>
              </a:rPr>
              <a:t>to help someone understand God’s forgiveness?  </a:t>
            </a:r>
          </a:p>
          <a:p>
            <a:pPr marL="0" indent="0" algn="ctr">
              <a:buNone/>
            </a:pPr>
            <a:r>
              <a:rPr lang="en-CA" b="1" dirty="0">
                <a:solidFill>
                  <a:schemeClr val="bg1"/>
                </a:solidFill>
              </a:rPr>
              <a:t>See if you can come up with one or two sentences </a:t>
            </a:r>
          </a:p>
          <a:p>
            <a:pPr marL="0" indent="0" algn="ctr">
              <a:buNone/>
            </a:pPr>
            <a:r>
              <a:rPr lang="en-CA" b="1" dirty="0">
                <a:solidFill>
                  <a:schemeClr val="bg1"/>
                </a:solidFill>
              </a:rPr>
              <a:t>that capture these ideas.</a:t>
            </a:r>
            <a:endParaRPr lang="en-CA" dirty="0">
              <a:solidFill>
                <a:schemeClr val="bg1"/>
              </a:solidFill>
            </a:endParaRPr>
          </a:p>
          <a:p>
            <a:pPr marL="0" indent="0">
              <a:buNone/>
            </a:pPr>
            <a:endParaRPr lang="en-CA" sz="3200" b="1" dirty="0">
              <a:solidFill>
                <a:schemeClr val="bg1"/>
              </a:solidFill>
            </a:endParaRPr>
          </a:p>
        </p:txBody>
      </p:sp>
    </p:spTree>
    <p:extLst>
      <p:ext uri="{BB962C8B-B14F-4D97-AF65-F5344CB8AC3E}">
        <p14:creationId xmlns:p14="http://schemas.microsoft.com/office/powerpoint/2010/main" val="17341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164A-A016-484E-B75C-BD2157D7DCEB}"/>
              </a:ext>
            </a:extLst>
          </p:cNvPr>
          <p:cNvSpPr>
            <a:spLocks noGrp="1"/>
          </p:cNvSpPr>
          <p:nvPr>
            <p:ph type="title"/>
          </p:nvPr>
        </p:nvSpPr>
        <p:spPr/>
        <p:txBody>
          <a:bodyPr/>
          <a:lstStyle/>
          <a:p>
            <a:pPr algn="ctr"/>
            <a:r>
              <a:rPr lang="en-US" b="1" dirty="0">
                <a:solidFill>
                  <a:schemeClr val="bg1"/>
                </a:solidFill>
                <a:latin typeface="+mn-lt"/>
              </a:rPr>
              <a:t>OUR RESPONSE:  FORGIVE OTHERS</a:t>
            </a:r>
          </a:p>
        </p:txBody>
      </p:sp>
      <p:sp>
        <p:nvSpPr>
          <p:cNvPr id="3" name="Content Placeholder 2">
            <a:extLst>
              <a:ext uri="{FF2B5EF4-FFF2-40B4-BE49-F238E27FC236}">
                <a16:creationId xmlns:a16="http://schemas.microsoft.com/office/drawing/2014/main" id="{C503D193-5873-0C46-A15B-25E556741B23}"/>
              </a:ext>
            </a:extLst>
          </p:cNvPr>
          <p:cNvSpPr>
            <a:spLocks noGrp="1"/>
          </p:cNvSpPr>
          <p:nvPr>
            <p:ph idx="1"/>
          </p:nvPr>
        </p:nvSpPr>
        <p:spPr>
          <a:xfrm>
            <a:off x="838199" y="1825625"/>
            <a:ext cx="10882745" cy="4351338"/>
          </a:xfrm>
        </p:spPr>
        <p:txBody>
          <a:bodyPr>
            <a:normAutofit/>
          </a:bodyPr>
          <a:lstStyle/>
          <a:p>
            <a:pPr marL="0" indent="0" algn="ctr">
              <a:buNone/>
            </a:pPr>
            <a:endParaRPr lang="en-US" sz="3200" b="1" dirty="0">
              <a:solidFill>
                <a:schemeClr val="bg1"/>
              </a:solidFill>
            </a:endParaRPr>
          </a:p>
          <a:p>
            <a:pPr algn="ctr"/>
            <a:r>
              <a:rPr lang="en-US" sz="3200" dirty="0">
                <a:solidFill>
                  <a:schemeClr val="bg1"/>
                </a:solidFill>
              </a:rPr>
              <a:t>To forgive is to set a prisoner free </a:t>
            </a:r>
          </a:p>
          <a:p>
            <a:pPr marL="0" indent="0" algn="ctr">
              <a:buNone/>
            </a:pPr>
            <a:r>
              <a:rPr lang="en-US" sz="3200" dirty="0">
                <a:solidFill>
                  <a:schemeClr val="bg1"/>
                </a:solidFill>
              </a:rPr>
              <a:t>and discover that the prisoner was you.”  </a:t>
            </a:r>
            <a:r>
              <a:rPr lang="en-US" sz="2400" dirty="0">
                <a:solidFill>
                  <a:schemeClr val="bg1"/>
                </a:solidFill>
              </a:rPr>
              <a:t>Lewis </a:t>
            </a:r>
            <a:r>
              <a:rPr lang="en-US" sz="2400" dirty="0" err="1">
                <a:solidFill>
                  <a:schemeClr val="bg1"/>
                </a:solidFill>
              </a:rPr>
              <a:t>Smedes</a:t>
            </a:r>
            <a:r>
              <a:rPr lang="en-US" sz="2400" dirty="0">
                <a:solidFill>
                  <a:schemeClr val="bg1"/>
                </a:solidFill>
              </a:rPr>
              <a:t> </a:t>
            </a:r>
          </a:p>
          <a:p>
            <a:pPr marL="0" indent="0" algn="ctr">
              <a:buNone/>
            </a:pPr>
            <a:endParaRPr lang="en-CA" b="1" dirty="0">
              <a:solidFill>
                <a:schemeClr val="bg1"/>
              </a:solidFill>
            </a:endParaRPr>
          </a:p>
          <a:p>
            <a:pPr marL="0" indent="0" algn="ctr">
              <a:buNone/>
            </a:pPr>
            <a:r>
              <a:rPr lang="en-CA" b="1" dirty="0">
                <a:solidFill>
                  <a:schemeClr val="bg1"/>
                </a:solidFill>
              </a:rPr>
              <a:t>How might you know if you’re still in prison, </a:t>
            </a:r>
          </a:p>
          <a:p>
            <a:pPr marL="0" indent="0" algn="ctr">
              <a:buNone/>
            </a:pPr>
            <a:r>
              <a:rPr lang="en-CA" b="1" dirty="0">
                <a:solidFill>
                  <a:schemeClr val="bg1"/>
                </a:solidFill>
              </a:rPr>
              <a:t>or if you’ve opened the door?</a:t>
            </a:r>
            <a:endParaRPr lang="en-CA" dirty="0">
              <a:solidFill>
                <a:schemeClr val="bg1"/>
              </a:solidFill>
            </a:endParaRPr>
          </a:p>
          <a:p>
            <a:pPr marL="0" indent="0" algn="ctr">
              <a:buNone/>
            </a:pPr>
            <a:endParaRPr lang="en-US" sz="3200" b="1" dirty="0">
              <a:solidFill>
                <a:schemeClr val="bg1"/>
              </a:solidFill>
            </a:endParaRPr>
          </a:p>
        </p:txBody>
      </p:sp>
    </p:spTree>
    <p:extLst>
      <p:ext uri="{BB962C8B-B14F-4D97-AF65-F5344CB8AC3E}">
        <p14:creationId xmlns:p14="http://schemas.microsoft.com/office/powerpoint/2010/main" val="389747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2BB-D104-C145-A727-76429076CD22}"/>
              </a:ext>
            </a:extLst>
          </p:cNvPr>
          <p:cNvSpPr>
            <a:spLocks noGrp="1"/>
          </p:cNvSpPr>
          <p:nvPr>
            <p:ph type="title"/>
          </p:nvPr>
        </p:nvSpPr>
        <p:spPr/>
        <p:txBody>
          <a:bodyPr/>
          <a:lstStyle/>
          <a:p>
            <a:pPr algn="ctr"/>
            <a:r>
              <a:rPr lang="en-US" b="1" dirty="0">
                <a:solidFill>
                  <a:schemeClr val="bg1"/>
                </a:solidFill>
                <a:latin typeface="+mn-lt"/>
              </a:rPr>
              <a:t>OUR RESPONSE:  FORGIVE OTHERS</a:t>
            </a:r>
          </a:p>
        </p:txBody>
      </p:sp>
      <p:sp>
        <p:nvSpPr>
          <p:cNvPr id="3" name="Content Placeholder 2">
            <a:extLst>
              <a:ext uri="{FF2B5EF4-FFF2-40B4-BE49-F238E27FC236}">
                <a16:creationId xmlns:a16="http://schemas.microsoft.com/office/drawing/2014/main" id="{49F5F64A-C7A4-CE4F-B05A-54D65B070492}"/>
              </a:ext>
            </a:extLst>
          </p:cNvPr>
          <p:cNvSpPr>
            <a:spLocks noGrp="1"/>
          </p:cNvSpPr>
          <p:nvPr>
            <p:ph idx="1"/>
          </p:nvPr>
        </p:nvSpPr>
        <p:spPr>
          <a:xfrm>
            <a:off x="838200" y="1690688"/>
            <a:ext cx="10515600" cy="4351338"/>
          </a:xfrm>
        </p:spPr>
        <p:txBody>
          <a:bodyPr>
            <a:normAutofit lnSpcReduction="10000"/>
          </a:bodyPr>
          <a:lstStyle/>
          <a:p>
            <a:pPr marL="0" indent="0" algn="ctr">
              <a:buNone/>
            </a:pPr>
            <a:endParaRPr lang="en-CA" sz="3200" b="1" dirty="0">
              <a:solidFill>
                <a:schemeClr val="bg1"/>
              </a:solidFill>
            </a:endParaRPr>
          </a:p>
          <a:p>
            <a:pPr marL="0" indent="0" algn="ctr">
              <a:buNone/>
            </a:pPr>
            <a:r>
              <a:rPr lang="en-CA" dirty="0">
                <a:solidFill>
                  <a:schemeClr val="bg1"/>
                </a:solidFill>
              </a:rPr>
              <a:t>“Get rid of all bitterness, rage, anger, harsh words, and slander, </a:t>
            </a:r>
          </a:p>
          <a:p>
            <a:pPr marL="0" indent="0" algn="ctr">
              <a:buNone/>
            </a:pPr>
            <a:r>
              <a:rPr lang="en-CA" dirty="0">
                <a:solidFill>
                  <a:schemeClr val="bg1"/>
                </a:solidFill>
              </a:rPr>
              <a:t>as well as all types of evil behaviour.  </a:t>
            </a:r>
          </a:p>
          <a:p>
            <a:pPr marL="0" indent="0" algn="ctr">
              <a:buNone/>
            </a:pPr>
            <a:r>
              <a:rPr lang="en-CA" dirty="0">
                <a:solidFill>
                  <a:schemeClr val="bg1"/>
                </a:solidFill>
              </a:rPr>
              <a:t> Instead, be kind to each other, tender-hearted, forgiving one another, </a:t>
            </a:r>
            <a:r>
              <a:rPr lang="en-CA" b="1" i="1" dirty="0">
                <a:solidFill>
                  <a:schemeClr val="bg1"/>
                </a:solidFill>
              </a:rPr>
              <a:t>just as </a:t>
            </a:r>
            <a:r>
              <a:rPr lang="en-CA" dirty="0">
                <a:solidFill>
                  <a:schemeClr val="bg1"/>
                </a:solidFill>
              </a:rPr>
              <a:t>God through Christ has forgiven you.”     </a:t>
            </a:r>
          </a:p>
          <a:p>
            <a:pPr marL="0" indent="0" algn="ctr">
              <a:buNone/>
            </a:pPr>
            <a:r>
              <a:rPr lang="en-CA" sz="2400" dirty="0">
                <a:solidFill>
                  <a:schemeClr val="bg1"/>
                </a:solidFill>
              </a:rPr>
              <a:t>Ephesians 4:31-32</a:t>
            </a:r>
          </a:p>
          <a:p>
            <a:pPr marL="0" indent="0" algn="ctr">
              <a:buNone/>
            </a:pPr>
            <a:endParaRPr lang="en-US" sz="3200" b="1" dirty="0">
              <a:solidFill>
                <a:schemeClr val="bg1"/>
              </a:solidFill>
            </a:endParaRPr>
          </a:p>
          <a:p>
            <a:pPr marL="0" indent="0" algn="ctr">
              <a:buNone/>
            </a:pPr>
            <a:r>
              <a:rPr lang="en-CA" b="1" dirty="0">
                <a:solidFill>
                  <a:schemeClr val="bg1"/>
                </a:solidFill>
              </a:rPr>
              <a:t>What does it look like to forgive others </a:t>
            </a:r>
          </a:p>
          <a:p>
            <a:pPr marL="0" indent="0" algn="ctr">
              <a:buNone/>
            </a:pPr>
            <a:r>
              <a:rPr lang="en-CA" b="1" dirty="0">
                <a:solidFill>
                  <a:schemeClr val="bg1"/>
                </a:solidFill>
              </a:rPr>
              <a:t>“just as” we have been forgiven?</a:t>
            </a:r>
            <a:r>
              <a:rPr lang="en-CA" sz="3200" dirty="0">
                <a:solidFill>
                  <a:schemeClr val="bg1"/>
                </a:solidFill>
              </a:rPr>
              <a:t> </a:t>
            </a:r>
            <a:endParaRPr lang="en-US" sz="3200" b="1" dirty="0">
              <a:solidFill>
                <a:schemeClr val="bg1"/>
              </a:solidFill>
            </a:endParaRPr>
          </a:p>
        </p:txBody>
      </p:sp>
    </p:spTree>
    <p:extLst>
      <p:ext uri="{BB962C8B-B14F-4D97-AF65-F5344CB8AC3E}">
        <p14:creationId xmlns:p14="http://schemas.microsoft.com/office/powerpoint/2010/main" val="86283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88F3-C016-E546-B541-B4B8EDFF7FEF}"/>
              </a:ext>
            </a:extLst>
          </p:cNvPr>
          <p:cNvSpPr>
            <a:spLocks noGrp="1"/>
          </p:cNvSpPr>
          <p:nvPr>
            <p:ph type="title"/>
          </p:nvPr>
        </p:nvSpPr>
        <p:spPr/>
        <p:txBody>
          <a:bodyPr/>
          <a:lstStyle/>
          <a:p>
            <a:pPr algn="ctr"/>
            <a:r>
              <a:rPr lang="en-US" b="1" dirty="0">
                <a:solidFill>
                  <a:schemeClr val="bg1"/>
                </a:solidFill>
              </a:rPr>
              <a:t>FORGIVENESS:  A BIBLICAL CHECKLIST</a:t>
            </a:r>
          </a:p>
        </p:txBody>
      </p:sp>
      <p:sp>
        <p:nvSpPr>
          <p:cNvPr id="3" name="Content Placeholder 2">
            <a:extLst>
              <a:ext uri="{FF2B5EF4-FFF2-40B4-BE49-F238E27FC236}">
                <a16:creationId xmlns:a16="http://schemas.microsoft.com/office/drawing/2014/main" id="{D1DAB5C6-2B9F-214D-B68A-6AACF74E7CA3}"/>
              </a:ext>
            </a:extLst>
          </p:cNvPr>
          <p:cNvSpPr>
            <a:spLocks noGrp="1"/>
          </p:cNvSpPr>
          <p:nvPr>
            <p:ph idx="1"/>
          </p:nvPr>
        </p:nvSpPr>
        <p:spPr/>
        <p:txBody>
          <a:bodyPr/>
          <a:lstStyle/>
          <a:p>
            <a:pPr marL="0" indent="0">
              <a:buNone/>
            </a:pPr>
            <a:endParaRPr lang="en-US" dirty="0">
              <a:solidFill>
                <a:schemeClr val="bg1"/>
              </a:solidFill>
            </a:endParaRPr>
          </a:p>
          <a:p>
            <a:pPr marL="0" indent="0">
              <a:buNone/>
            </a:pPr>
            <a:r>
              <a:rPr lang="en-US" dirty="0">
                <a:solidFill>
                  <a:schemeClr val="bg1"/>
                </a:solidFill>
              </a:rPr>
              <a:t>RESIST REVENGE – Romans 12:9</a:t>
            </a:r>
          </a:p>
          <a:p>
            <a:pPr marL="0" indent="0">
              <a:buNone/>
            </a:pPr>
            <a:r>
              <a:rPr lang="en-US" dirty="0">
                <a:solidFill>
                  <a:schemeClr val="bg1"/>
                </a:solidFill>
              </a:rPr>
              <a:t>DON’T SEEK TO DO THEM MISCHIEF – 1 Thessalonians 5:15</a:t>
            </a:r>
          </a:p>
          <a:p>
            <a:pPr marL="0" indent="0">
              <a:buNone/>
            </a:pPr>
            <a:r>
              <a:rPr lang="en-US" dirty="0">
                <a:solidFill>
                  <a:schemeClr val="bg1"/>
                </a:solidFill>
              </a:rPr>
              <a:t>WISH THEM WELL AND PRAY FOR THEM – Luke 6:28</a:t>
            </a:r>
          </a:p>
          <a:p>
            <a:pPr marL="0" indent="0">
              <a:buNone/>
            </a:pPr>
            <a:r>
              <a:rPr lang="en-US" dirty="0">
                <a:solidFill>
                  <a:schemeClr val="bg1"/>
                </a:solidFill>
              </a:rPr>
              <a:t>GRIEVE AT THEIR CALAMITIES – Proverbs 24:17</a:t>
            </a:r>
          </a:p>
          <a:p>
            <a:pPr marL="0" indent="0">
              <a:buNone/>
            </a:pPr>
            <a:r>
              <a:rPr lang="en-US" dirty="0">
                <a:solidFill>
                  <a:schemeClr val="bg1"/>
                </a:solidFill>
              </a:rPr>
              <a:t>SEEK RECONCILLIATION WITH THEM – Romans 12:18</a:t>
            </a:r>
          </a:p>
          <a:p>
            <a:pPr marL="0" indent="0">
              <a:buNone/>
            </a:pPr>
            <a:r>
              <a:rPr lang="en-US" dirty="0">
                <a:solidFill>
                  <a:schemeClr val="bg1"/>
                </a:solidFill>
              </a:rPr>
              <a:t>HELP THEM WHEN THEY ARE IN DISTRESS – Exodus 23:4</a:t>
            </a:r>
          </a:p>
          <a:p>
            <a:endParaRPr lang="en-US" dirty="0"/>
          </a:p>
        </p:txBody>
      </p:sp>
    </p:spTree>
    <p:extLst>
      <p:ext uri="{BB962C8B-B14F-4D97-AF65-F5344CB8AC3E}">
        <p14:creationId xmlns:p14="http://schemas.microsoft.com/office/powerpoint/2010/main" val="19927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4A4D-C2FE-9A40-B995-1678364E2B20}"/>
              </a:ext>
            </a:extLst>
          </p:cNvPr>
          <p:cNvSpPr>
            <a:spLocks noGrp="1"/>
          </p:cNvSpPr>
          <p:nvPr>
            <p:ph type="title"/>
          </p:nvPr>
        </p:nvSpPr>
        <p:spPr/>
        <p:txBody>
          <a:bodyPr/>
          <a:lstStyle/>
          <a:p>
            <a:pPr algn="ctr"/>
            <a:r>
              <a:rPr lang="en-US" b="1" dirty="0">
                <a:solidFill>
                  <a:schemeClr val="bg1"/>
                </a:solidFill>
              </a:rPr>
              <a:t>NEXT STEP</a:t>
            </a:r>
            <a:endParaRPr lang="en-US" b="1" dirty="0"/>
          </a:p>
        </p:txBody>
      </p:sp>
      <p:sp>
        <p:nvSpPr>
          <p:cNvPr id="3" name="Content Placeholder 2">
            <a:extLst>
              <a:ext uri="{FF2B5EF4-FFF2-40B4-BE49-F238E27FC236}">
                <a16:creationId xmlns:a16="http://schemas.microsoft.com/office/drawing/2014/main" id="{51BA3A9A-1F26-7740-869C-39938386CA16}"/>
              </a:ext>
            </a:extLst>
          </p:cNvPr>
          <p:cNvSpPr>
            <a:spLocks noGrp="1"/>
          </p:cNvSpPr>
          <p:nvPr>
            <p:ph idx="1"/>
          </p:nvPr>
        </p:nvSpPr>
        <p:spPr/>
        <p:txBody>
          <a:bodyP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sz="3200" dirty="0">
                <a:solidFill>
                  <a:schemeClr val="bg1"/>
                </a:solidFill>
              </a:rPr>
              <a:t>Share one small “next step” around forgiveness you feel God is nudging you to take in the next 7 days.</a:t>
            </a:r>
          </a:p>
        </p:txBody>
      </p:sp>
    </p:spTree>
    <p:extLst>
      <p:ext uri="{BB962C8B-B14F-4D97-AF65-F5344CB8AC3E}">
        <p14:creationId xmlns:p14="http://schemas.microsoft.com/office/powerpoint/2010/main" val="234264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517</Words>
  <Application>Microsoft Macintosh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OUR FORGIVENESS IN CHRIST </vt:lpstr>
      <vt:lpstr>OUR FORGIVENESS IN CHRIST</vt:lpstr>
      <vt:lpstr>OUR RESPONSE:  FORGIVE OTHERS</vt:lpstr>
      <vt:lpstr>OUR RESPONSE:  FORGIVE OTHERS</vt:lpstr>
      <vt:lpstr>FORGIVENESS:  A BIBLICAL CHECKLIST</vt:lpstr>
      <vt:lpstr>NEXT STEP</vt:lpstr>
      <vt:lpstr>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Austen</dc:creator>
  <cp:lastModifiedBy>Jeff Austen</cp:lastModifiedBy>
  <cp:revision>17</cp:revision>
  <dcterms:created xsi:type="dcterms:W3CDTF">2021-01-05T19:45:01Z</dcterms:created>
  <dcterms:modified xsi:type="dcterms:W3CDTF">2021-01-21T14:46:32Z</dcterms:modified>
</cp:coreProperties>
</file>