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8"/>
  </p:normalViewPr>
  <p:slideViewPr>
    <p:cSldViewPr snapToGrid="0" snapToObjects="1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9F3A-5810-924A-94F5-899710E5112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EF37-749B-2349-AB2C-7E9CBE4C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BEF37-749B-2349-AB2C-7E9CBE4CC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D96-124A-9147-A5CA-31631EC6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0A970-E845-9541-AD53-0B37642B9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8767-4E97-0648-A521-14E0F67A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D75AE-9CA0-AF41-BFF0-3F4F253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E6512-79A5-664B-B92D-9558286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8CF4-C5AD-7449-92D5-39368D44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F3919-F944-F24D-8187-7A4A432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E0CEE-3E64-C344-AA4A-0DB887A5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13289-FBFF-6C49-909B-9B8088B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93A9-62C7-994F-843C-0BE2F46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5ED71-63EB-AB4C-A821-64011B2AC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B8035-2302-B04C-9C74-448612AD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649E-069C-594F-B8B0-51352BC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94905-7895-C14B-BCB4-A95D99E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708F-7253-8841-A9FE-520AA9C9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CB42-CA6E-A24B-BA13-8168FD9C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FDC7-0F00-4845-BAAC-74C8E0FE6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25BB-E46E-AB4A-B5FA-313F6E1D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AED4-F4A0-4B47-98C4-7CFF7F88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06B5-E97A-3A41-B276-1E7733AD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833B-82B0-BA4A-851A-4A865275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60D39-DD60-104F-AE64-65573175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050C-F349-F14C-8475-F2768672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4AB1-7BAE-9D46-A958-1E98B136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AD46-E753-1B44-A1A8-3DDD6CD8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133B-A8E1-EA40-9667-E2F4C47A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82D9-C232-424A-BA40-4C332B7B5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0E30D-156B-E843-BA5F-3832BB6E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DEFF0-5DC9-B442-9706-5897362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F3CE4-D3C5-0548-AC4E-19C32DFD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72B0B-1D7C-1F4B-89CA-A812C4AA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B194-CDA9-1F48-88E8-0914667A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ACE7-6611-E447-A9A1-7CC7334E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5C2BD-9E3B-284F-831A-BE80EA7F1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22B0F-647E-1A46-8D68-D32EA9BC2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CF877-C89E-E84E-B3D8-0FE8315DB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8F141-7C9E-0F47-9D39-00CA652E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24E5B-C310-0145-BD27-664EC450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DC5F6-304D-874B-AAC8-22013AA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81FB-E501-3E4F-8B86-B022BE2B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16773-8704-3D45-A8B3-E4190591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80ED6-7BB0-564C-BDFC-3E4850B6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ED209-37B1-F242-92C6-647E96C5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6E598-39CE-D249-B461-EC6197D6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1E09A-FD3F-C243-8E89-3535A146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AFB4-58AE-F743-B6F8-B49CD26D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40DE-0563-5443-9E44-C0D683D8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BE50-A49A-9E46-9F6C-1298B798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17A8-39CB-614B-AC20-F003C860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6F1D-70E1-634C-BB1E-E4C532B3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CF15-8E33-C441-906F-235D30B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2DD64-238F-4A43-ABD2-46218055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674B-7ACB-664C-8550-D2E284EA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17885-B0F0-BA40-BD0B-F0B700AE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A130-520E-364D-BC98-EFE830926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92D7D-F235-AB43-AE71-0791DE2B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FD643-0D9F-D541-9CD8-E57DC8C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BF1B3-09D3-344A-84BF-7DBE674B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B8575-78EE-8B4F-9FBB-4D1BB76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1C00-F8D1-AB44-A2BD-9FDE9D8C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C995-D748-3D4A-B09C-476FBD17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F64B-0FA7-904C-B324-7171D07AFD0C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D62E-760E-854B-A1BF-1F19C474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D7E6-A1DD-C046-B9D7-40B0EB5F9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1414-48C9-6443-A2AF-3B865204B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900A-8BB3-ED46-B32E-830FBA35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BFC6A-B59A-6F4D-ADA3-9880D69B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0540-A33D-2D46-83D1-6EDCBFB4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I CAN’T WAIT!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A251-3057-2B45-B742-346CF4DF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sz="3600" dirty="0"/>
              <a:t>What is the first thing you think of that </a:t>
            </a:r>
          </a:p>
          <a:p>
            <a:pPr marL="0" indent="0" algn="ctr">
              <a:buNone/>
            </a:pPr>
            <a:r>
              <a:rPr lang="en-US" sz="3600" dirty="0"/>
              <a:t>you “can’t wait” for this Christmas?</a:t>
            </a:r>
          </a:p>
        </p:txBody>
      </p:sp>
    </p:spTree>
    <p:extLst>
      <p:ext uri="{BB962C8B-B14F-4D97-AF65-F5344CB8AC3E}">
        <p14:creationId xmlns:p14="http://schemas.microsoft.com/office/powerpoint/2010/main" val="165180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3701-4847-5D45-9DC1-62600984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TRUSTING GOD IN THE WAITING</a:t>
            </a:r>
            <a:br>
              <a:rPr lang="en-US" b="1" dirty="0"/>
            </a:br>
            <a:r>
              <a:rPr lang="en-US" sz="2800" b="1" dirty="0"/>
              <a:t>Sunday, Dec. 13, 2020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319E-8529-5344-BC67-4AC10351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10515600" cy="6543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3600" dirty="0"/>
              <a:t>What is a key highlight for you from Pete’s teaching?</a:t>
            </a:r>
          </a:p>
        </p:txBody>
      </p:sp>
    </p:spTree>
    <p:extLst>
      <p:ext uri="{BB962C8B-B14F-4D97-AF65-F5344CB8AC3E}">
        <p14:creationId xmlns:p14="http://schemas.microsoft.com/office/powerpoint/2010/main" val="13166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A459-2AD8-0445-8152-FDFDEF55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2" y="207818"/>
            <a:ext cx="10515600" cy="54980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sz="3500" dirty="0"/>
              <a:t>“Patience is the ability to wait </a:t>
            </a:r>
          </a:p>
          <a:p>
            <a:pPr marL="0" indent="0" algn="ctr">
              <a:buNone/>
            </a:pPr>
            <a:r>
              <a:rPr lang="en-CA" sz="3500" dirty="0"/>
              <a:t>in discomfort without losing your peace.”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CA" sz="3200" dirty="0"/>
              <a:t>- What does it mean to wait in </a:t>
            </a:r>
            <a:r>
              <a:rPr lang="en-CA" sz="3200" i="1" dirty="0"/>
              <a:t>discomfort</a:t>
            </a:r>
            <a:r>
              <a:rPr lang="en-CA" sz="3200" dirty="0"/>
              <a:t>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CA" sz="3200" dirty="0"/>
              <a:t>- How can you know you are experiencing </a:t>
            </a:r>
            <a:r>
              <a:rPr lang="en-CA" sz="3200" i="1" dirty="0"/>
              <a:t>peace</a:t>
            </a:r>
            <a:r>
              <a:rPr lang="en-CA" sz="3200" dirty="0"/>
              <a:t> in the waiting?</a:t>
            </a:r>
          </a:p>
          <a:p>
            <a:pPr marL="0" indent="0" algn="ctr">
              <a:buNone/>
            </a:pPr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01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9A0E-C433-6340-BA94-465E6255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925080"/>
            <a:ext cx="1130531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en-CA" sz="3200" dirty="0"/>
              <a:t> “LIMINAL SPACE” – the space between what was and what’s next.   </a:t>
            </a:r>
          </a:p>
          <a:p>
            <a:pPr marL="0" indent="0">
              <a:buNone/>
            </a:pPr>
            <a:r>
              <a:rPr lang="en-CA" sz="3200" dirty="0"/>
              <a:t> </a:t>
            </a:r>
          </a:p>
          <a:p>
            <a:pPr marL="0" indent="0">
              <a:buNone/>
            </a:pPr>
            <a:endParaRPr lang="en-CA" sz="3200" dirty="0"/>
          </a:p>
          <a:p>
            <a:pPr marL="0" lvl="0" indent="0">
              <a:buNone/>
            </a:pPr>
            <a:r>
              <a:rPr lang="en-CA" sz="3200" dirty="0"/>
              <a:t>- What is it like to be in a liminal space?   Can you give an example?   </a:t>
            </a:r>
          </a:p>
          <a:p>
            <a:pPr marL="0" indent="0">
              <a:buNone/>
            </a:pPr>
            <a:r>
              <a:rPr lang="en-CA" sz="3200" dirty="0"/>
              <a:t> </a:t>
            </a:r>
          </a:p>
          <a:p>
            <a:pPr marL="0" lvl="0" indent="0">
              <a:buNone/>
            </a:pPr>
            <a:r>
              <a:rPr lang="en-CA" sz="3200" dirty="0"/>
              <a:t>- Why is liminal space so important to cultivating our hope and trust in God?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E0EF4-245A-F749-B680-F50FB955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1825625"/>
            <a:ext cx="11734800" cy="4351338"/>
          </a:xfrm>
        </p:spPr>
        <p:txBody>
          <a:bodyPr/>
          <a:lstStyle/>
          <a:p>
            <a:pPr lvl="0"/>
            <a:endParaRPr lang="en-CA" dirty="0"/>
          </a:p>
          <a:p>
            <a:pPr lvl="0"/>
            <a:endParaRPr lang="en-CA" dirty="0"/>
          </a:p>
          <a:p>
            <a:pPr marL="0" lvl="0" indent="0">
              <a:buNone/>
            </a:pPr>
            <a:r>
              <a:rPr lang="en-CA" dirty="0"/>
              <a:t>- </a:t>
            </a:r>
            <a:r>
              <a:rPr lang="en-CA" sz="3200" dirty="0"/>
              <a:t>What liminal space did the angel ask Zechariah to live in? </a:t>
            </a:r>
          </a:p>
          <a:p>
            <a:pPr marL="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sz="3200" dirty="0"/>
              <a:t>Why do you think the angel wasn’t pleased with Zechariah’s response?  </a:t>
            </a:r>
            <a:r>
              <a:rPr lang="en-CA" sz="2400" dirty="0"/>
              <a:t>(see vs. 18)  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895452-AD0D-B346-84CF-4D792EB0C317}"/>
              </a:ext>
            </a:extLst>
          </p:cNvPr>
          <p:cNvSpPr txBox="1"/>
          <p:nvPr/>
        </p:nvSpPr>
        <p:spPr>
          <a:xfrm>
            <a:off x="3856914" y="678872"/>
            <a:ext cx="4785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latin typeface="+mj-lt"/>
              </a:rPr>
              <a:t>READ:  LUKE 1:5-25 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55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2713-E0C3-4C4E-BC44-A16077C3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READ:  LUKE 1:26-38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94C5-E3A3-F04B-903E-710E3583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lvl="0" indent="0">
              <a:buNone/>
            </a:pPr>
            <a:r>
              <a:rPr lang="en-CA" dirty="0"/>
              <a:t>- </a:t>
            </a:r>
            <a:r>
              <a:rPr lang="en-CA" sz="3500" dirty="0"/>
              <a:t>What liminal space did the God ask Mary to live in?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lvl="0" indent="0">
              <a:buNone/>
            </a:pPr>
            <a:r>
              <a:rPr lang="en-CA" dirty="0"/>
              <a:t>- </a:t>
            </a:r>
            <a:r>
              <a:rPr lang="en-CA" sz="3500" dirty="0"/>
              <a:t>Why do you think the angel’s response to Mary was different than the response to Zechariah?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lvl="0" indent="0">
              <a:buNone/>
            </a:pPr>
            <a:r>
              <a:rPr lang="en-CA" dirty="0"/>
              <a:t>- </a:t>
            </a:r>
            <a:r>
              <a:rPr lang="en-CA" sz="3500" dirty="0"/>
              <a:t>What does Mary’s example teach us about the values of trust and hope in waiting?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9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1E63-CF94-CF45-AB62-8EF874BA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200" dirty="0"/>
              <a:t>- What is a key takeaway for you from this study?</a:t>
            </a:r>
            <a:r>
              <a:rPr lang="en-CA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07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6F36-FAC6-6D41-AFA2-0DAA7CCC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PRAYER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7AD152-FBCF-9442-97A4-A0B0A7DDF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473" y="1865608"/>
            <a:ext cx="11478491" cy="35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CA" sz="1800" i="1" dirty="0"/>
              <a:t>Creekside supports the N Family as they serve in ethnomusicology and aircraft maintenance in Southeast Asia.</a:t>
            </a:r>
            <a:endParaRPr lang="en-CA" sz="1800" dirty="0"/>
          </a:p>
          <a:p>
            <a:pPr marL="0" indent="0">
              <a:buNone/>
            </a:pPr>
            <a:r>
              <a:rPr lang="en-CA" sz="1800" dirty="0"/>
              <a:t>Please PRAY for these requests from them: </a:t>
            </a:r>
          </a:p>
          <a:p>
            <a:r>
              <a:rPr lang="en-CA" sz="1800" dirty="0"/>
              <a:t>- Our return is based upon so many unknowns. Jason’s visa, the kids visa, COVID tests that are less than 2 weeks old, letters from a Doctor saying we’re healthy, and airplane tickets. </a:t>
            </a:r>
          </a:p>
          <a:p>
            <a:r>
              <a:rPr lang="en-CA" sz="1800" dirty="0"/>
              <a:t>- If Jason does not have a visa before January, Erin will have to return alone to renew her visa. She must be in </a:t>
            </a:r>
            <a:r>
              <a:rPr lang="en-CA" sz="1800" dirty="0" err="1"/>
              <a:t>Sentani</a:t>
            </a:r>
            <a:r>
              <a:rPr lang="en-CA" sz="1800" dirty="0"/>
              <a:t> by January 13th. She also needs all the appropriate documentation and health clearances to do so.</a:t>
            </a:r>
          </a:p>
          <a:p>
            <a:r>
              <a:rPr lang="en-CA" sz="1800" dirty="0"/>
              <a:t>- Erin will return Canada depending on Jason’s visa. She will again need the appropriate medical (COVID) clearances to leave again. Also, she will need a place in Ontario to quarantine. </a:t>
            </a:r>
          </a:p>
          <a:p>
            <a:r>
              <a:rPr lang="en-CA" sz="1800" dirty="0"/>
              <a:t>- In the past, getting airplane tickets has been very stressful, there are fewer flights, cancelations are rampant, and routing constantly in flux.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421</Words>
  <Application>Microsoft Macintosh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 I CAN’T WAIT!</vt:lpstr>
      <vt:lpstr>TRUSTING GOD IN THE WAITING Sunday, Dec. 13, 2020</vt:lpstr>
      <vt:lpstr>PowerPoint Presentation</vt:lpstr>
      <vt:lpstr>PowerPoint Presentation</vt:lpstr>
      <vt:lpstr>PowerPoint Presentation</vt:lpstr>
      <vt:lpstr>READ:  LUKE 1:26-38</vt:lpstr>
      <vt:lpstr>PowerPoint Presentation</vt:lpstr>
      <vt:lpstr>PRAYER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Jeff Austen</cp:lastModifiedBy>
  <cp:revision>11</cp:revision>
  <dcterms:created xsi:type="dcterms:W3CDTF">2020-12-02T14:28:43Z</dcterms:created>
  <dcterms:modified xsi:type="dcterms:W3CDTF">2020-12-10T14:58:23Z</dcterms:modified>
</cp:coreProperties>
</file>